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tif" ContentType="image/tiff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12188825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516" y="-54"/>
      </p:cViewPr>
      <p:guideLst>
        <p:guide orient="horz" pos="2160"/>
        <p:guide pos="3839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\\Users\sayanghosh\Documents\OC\SINHA%20lab%20work\paper%20docs\Manuscript\Nat%20Commun%20Sub-2\revision-1\mLST8%20Revision_Data\Figures_powerpoints_revision-1\Spider%20plot%20handE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0273664318540281"/>
          <c:y val="5.1611401994867676E-2"/>
          <c:w val="0.8166626006652673"/>
          <c:h val="0.79510846017048431"/>
        </c:manualLayout>
      </c:layout>
      <c:lineChart>
        <c:grouping val="standard"/>
        <c:varyColors val="0"/>
        <c:ser>
          <c:idx val="0"/>
          <c:order val="0"/>
          <c:tx>
            <c:strRef>
              <c:f>Sheet1!$B$3</c:f>
              <c:strCache>
                <c:ptCount val="1"/>
                <c:pt idx="0">
                  <c:v>WT</c:v>
                </c:pt>
              </c:strCache>
            </c:strRef>
          </c:tx>
          <c:spPr>
            <a:ln w="19050" cap="rnd">
              <a:solidFill>
                <a:schemeClr val="tx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tx1"/>
              </a:solidFill>
              <a:ln w="9525">
                <a:solidFill>
                  <a:schemeClr val="tx1"/>
                </a:solidFill>
              </a:ln>
              <a:effectLst/>
            </c:spPr>
          </c:marker>
          <c:cat>
            <c:numRef>
              <c:f>Sheet1!$A$4:$A$12</c:f>
              <c:numCache>
                <c:formatCode>General</c:formatCode>
                <c:ptCount val="9"/>
                <c:pt idx="0">
                  <c:v>-2</c:v>
                </c:pt>
                <c:pt idx="1">
                  <c:v>-1.5</c:v>
                </c:pt>
                <c:pt idx="2">
                  <c:v>-1</c:v>
                </c:pt>
                <c:pt idx="3">
                  <c:v>-0.5</c:v>
                </c:pt>
                <c:pt idx="4">
                  <c:v>0</c:v>
                </c:pt>
                <c:pt idx="5">
                  <c:v>0.5</c:v>
                </c:pt>
                <c:pt idx="6">
                  <c:v>1</c:v>
                </c:pt>
                <c:pt idx="7">
                  <c:v>1.5</c:v>
                </c:pt>
                <c:pt idx="8">
                  <c:v>2</c:v>
                </c:pt>
              </c:numCache>
            </c:numRef>
          </c:cat>
          <c:val>
            <c:numRef>
              <c:f>Sheet1!$B$4:$B$12</c:f>
              <c:numCache>
                <c:formatCode>General</c:formatCode>
                <c:ptCount val="9"/>
                <c:pt idx="0">
                  <c:v>38.200000000000003</c:v>
                </c:pt>
                <c:pt idx="1">
                  <c:v>35.5</c:v>
                </c:pt>
                <c:pt idx="2">
                  <c:v>31.3</c:v>
                </c:pt>
                <c:pt idx="3">
                  <c:v>30.6</c:v>
                </c:pt>
                <c:pt idx="4">
                  <c:v>0</c:v>
                </c:pt>
                <c:pt idx="5">
                  <c:v>31.2</c:v>
                </c:pt>
                <c:pt idx="6">
                  <c:v>33.6</c:v>
                </c:pt>
                <c:pt idx="7">
                  <c:v>35.4</c:v>
                </c:pt>
                <c:pt idx="8">
                  <c:v>36.200000000000003</c:v>
                </c:pt>
              </c:numCache>
            </c:numRef>
          </c:val>
          <c:smooth val="1"/>
          <c:extLst xmlns:c16r2="http://schemas.microsoft.com/office/drawing/2015/06/chart">
            <c:ext xmlns:c16="http://schemas.microsoft.com/office/drawing/2014/chart" uri="{C3380CC4-5D6E-409C-BE32-E72D297353CC}">
              <c16:uniqueId val="{00000000-911F-6840-9A14-22F3FC53DE38}"/>
            </c:ext>
          </c:extLst>
        </c:ser>
        <c:ser>
          <c:idx val="1"/>
          <c:order val="1"/>
          <c:tx>
            <c:strRef>
              <c:f>Sheet1!$C$3</c:f>
              <c:strCache>
                <c:ptCount val="1"/>
                <c:pt idx="0">
                  <c:v>mLST8 KI +PBS</c:v>
                </c:pt>
              </c:strCache>
            </c:strRef>
          </c:tx>
          <c:spPr>
            <a:ln w="19050" cap="rnd">
              <a:solidFill>
                <a:srgbClr val="0432FF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rgbClr val="0432FF"/>
              </a:solidFill>
              <a:ln w="9525">
                <a:solidFill>
                  <a:srgbClr val="0432FF"/>
                </a:solidFill>
              </a:ln>
              <a:effectLst/>
            </c:spPr>
          </c:marker>
          <c:errBars>
            <c:errDir val="y"/>
            <c:errBarType val="both"/>
            <c:errValType val="fixedVal"/>
            <c:noEndCap val="0"/>
            <c:val val="3.8"/>
            <c:spPr>
              <a:noFill/>
              <a:ln w="9525" cap="flat" cmpd="sng" algn="ctr">
                <a:solidFill>
                  <a:schemeClr val="tx1">
                    <a:lumMod val="65000"/>
                    <a:lumOff val="35000"/>
                  </a:schemeClr>
                </a:solidFill>
                <a:round/>
              </a:ln>
              <a:effectLst/>
            </c:spPr>
          </c:errBars>
          <c:cat>
            <c:numRef>
              <c:f>Sheet1!$A$4:$A$12</c:f>
              <c:numCache>
                <c:formatCode>General</c:formatCode>
                <c:ptCount val="9"/>
                <c:pt idx="0">
                  <c:v>-2</c:v>
                </c:pt>
                <c:pt idx="1">
                  <c:v>-1.5</c:v>
                </c:pt>
                <c:pt idx="2">
                  <c:v>-1</c:v>
                </c:pt>
                <c:pt idx="3">
                  <c:v>-0.5</c:v>
                </c:pt>
                <c:pt idx="4">
                  <c:v>0</c:v>
                </c:pt>
                <c:pt idx="5">
                  <c:v>0.5</c:v>
                </c:pt>
                <c:pt idx="6">
                  <c:v>1</c:v>
                </c:pt>
                <c:pt idx="7">
                  <c:v>1.5</c:v>
                </c:pt>
                <c:pt idx="8">
                  <c:v>2</c:v>
                </c:pt>
              </c:numCache>
            </c:numRef>
          </c:cat>
          <c:val>
            <c:numRef>
              <c:f>Sheet1!$C$4:$C$12</c:f>
              <c:numCache>
                <c:formatCode>General</c:formatCode>
                <c:ptCount val="9"/>
                <c:pt idx="0">
                  <c:v>18.100000000000001</c:v>
                </c:pt>
                <c:pt idx="1">
                  <c:v>15.2</c:v>
                </c:pt>
                <c:pt idx="2">
                  <c:v>17.399999999999999</c:v>
                </c:pt>
                <c:pt idx="3">
                  <c:v>16.3</c:v>
                </c:pt>
                <c:pt idx="4">
                  <c:v>0</c:v>
                </c:pt>
                <c:pt idx="5">
                  <c:v>18.100000000000001</c:v>
                </c:pt>
                <c:pt idx="6">
                  <c:v>16.399999999999999</c:v>
                </c:pt>
                <c:pt idx="7">
                  <c:v>15.8</c:v>
                </c:pt>
                <c:pt idx="8">
                  <c:v>15.3</c:v>
                </c:pt>
              </c:numCache>
            </c:numRef>
          </c:val>
          <c:smooth val="1"/>
          <c:extLst xmlns:c16r2="http://schemas.microsoft.com/office/drawing/2015/06/chart">
            <c:ext xmlns:c16="http://schemas.microsoft.com/office/drawing/2014/chart" uri="{C3380CC4-5D6E-409C-BE32-E72D297353CC}">
              <c16:uniqueId val="{00000001-911F-6840-9A14-22F3FC53DE38}"/>
            </c:ext>
          </c:extLst>
        </c:ser>
        <c:ser>
          <c:idx val="2"/>
          <c:order val="2"/>
          <c:tx>
            <c:strRef>
              <c:f>Sheet1!$D$3</c:f>
              <c:strCache>
                <c:ptCount val="1"/>
                <c:pt idx="0">
                  <c:v>mLST8 KI+ AAV2-Cryba1</c:v>
                </c:pt>
              </c:strCache>
            </c:strRef>
          </c:tx>
          <c:spPr>
            <a:ln w="19050" cap="rnd">
              <a:solidFill>
                <a:srgbClr val="00FA00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rgbClr val="00FA00"/>
              </a:solidFill>
              <a:ln w="9525">
                <a:solidFill>
                  <a:srgbClr val="00FA00"/>
                </a:solidFill>
              </a:ln>
              <a:effectLst/>
            </c:spPr>
          </c:marker>
          <c:errBars>
            <c:errDir val="y"/>
            <c:errBarType val="both"/>
            <c:errValType val="fixedVal"/>
            <c:noEndCap val="0"/>
            <c:val val="2.2999999999999998"/>
            <c:spPr>
              <a:noFill/>
              <a:ln w="9525" cap="flat" cmpd="sng" algn="ctr">
                <a:solidFill>
                  <a:schemeClr val="tx1">
                    <a:lumMod val="65000"/>
                    <a:lumOff val="35000"/>
                  </a:schemeClr>
                </a:solidFill>
                <a:round/>
              </a:ln>
              <a:effectLst/>
            </c:spPr>
          </c:errBars>
          <c:cat>
            <c:numRef>
              <c:f>Sheet1!$A$4:$A$12</c:f>
              <c:numCache>
                <c:formatCode>General</c:formatCode>
                <c:ptCount val="9"/>
                <c:pt idx="0">
                  <c:v>-2</c:v>
                </c:pt>
                <c:pt idx="1">
                  <c:v>-1.5</c:v>
                </c:pt>
                <c:pt idx="2">
                  <c:v>-1</c:v>
                </c:pt>
                <c:pt idx="3">
                  <c:v>-0.5</c:v>
                </c:pt>
                <c:pt idx="4">
                  <c:v>0</c:v>
                </c:pt>
                <c:pt idx="5">
                  <c:v>0.5</c:v>
                </c:pt>
                <c:pt idx="6">
                  <c:v>1</c:v>
                </c:pt>
                <c:pt idx="7">
                  <c:v>1.5</c:v>
                </c:pt>
                <c:pt idx="8">
                  <c:v>2</c:v>
                </c:pt>
              </c:numCache>
            </c:numRef>
          </c:cat>
          <c:val>
            <c:numRef>
              <c:f>Sheet1!$D$4:$D$12</c:f>
              <c:numCache>
                <c:formatCode>General</c:formatCode>
                <c:ptCount val="9"/>
                <c:pt idx="0">
                  <c:v>27.2</c:v>
                </c:pt>
                <c:pt idx="1">
                  <c:v>24.1</c:v>
                </c:pt>
                <c:pt idx="2">
                  <c:v>25.8</c:v>
                </c:pt>
                <c:pt idx="3">
                  <c:v>26.6</c:v>
                </c:pt>
                <c:pt idx="4">
                  <c:v>0</c:v>
                </c:pt>
                <c:pt idx="5">
                  <c:v>27.8</c:v>
                </c:pt>
                <c:pt idx="6">
                  <c:v>25.6</c:v>
                </c:pt>
                <c:pt idx="7">
                  <c:v>27.2</c:v>
                </c:pt>
                <c:pt idx="8">
                  <c:v>26.1</c:v>
                </c:pt>
              </c:numCache>
            </c:numRef>
          </c:val>
          <c:smooth val="1"/>
          <c:extLst xmlns:c16r2="http://schemas.microsoft.com/office/drawing/2015/06/chart">
            <c:ext xmlns:c16="http://schemas.microsoft.com/office/drawing/2014/chart" uri="{C3380CC4-5D6E-409C-BE32-E72D297353CC}">
              <c16:uniqueId val="{00000002-911F-6840-9A14-22F3FC53DE3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66385152"/>
        <c:axId val="166386304"/>
      </c:lineChart>
      <c:catAx>
        <c:axId val="166385152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00" b="0" i="0" u="none" strike="noStrik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pPr>
            <a:endParaRPr lang="en-US"/>
          </a:p>
        </c:txPr>
        <c:crossAx val="166386304"/>
        <c:crosses val="autoZero"/>
        <c:auto val="1"/>
        <c:lblAlgn val="ctr"/>
        <c:lblOffset val="100"/>
        <c:noMultiLvlLbl val="0"/>
      </c:catAx>
      <c:valAx>
        <c:axId val="166386304"/>
        <c:scaling>
          <c:orientation val="minMax"/>
        </c:scaling>
        <c:delete val="0"/>
        <c:axPos val="l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00" b="0" i="0" u="none" strike="noStrik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pPr>
            <a:endParaRPr lang="en-US"/>
          </a:p>
        </c:txPr>
        <c:crossAx val="16638515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defRPr>
          </a:pPr>
          <a:endParaRPr lang="en-US"/>
        </a:p>
      </c:txPr>
    </c:legend>
    <c:plotVisOnly val="1"/>
    <c:dispBlanksAs val="gap"/>
    <c:showDLblsOverMax val="0"/>
    <c:extLst xmlns:c16r2="http://schemas.microsoft.com/office/drawing/2015/06/chart"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noFill/>
    <a:ln>
      <a:noFill/>
    </a:ln>
    <a:effectLst/>
  </c:spPr>
  <c:txPr>
    <a:bodyPr/>
    <a:lstStyle/>
    <a:p>
      <a:pPr>
        <a:defRPr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pPr>
      <a:endParaRPr lang="en-US"/>
    </a:p>
  </c:txPr>
  <c:externalData r:id="rId1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76132AA-3980-8D41-9E35-35C7F8AD67FD}" type="doc">
      <dgm:prSet loTypeId="urn:microsoft.com/office/officeart/2005/8/layout/hChevron3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0433617A-8870-6644-A077-947D5688B7C8}">
      <dgm:prSet phldrT="[Text]" custT="1"/>
      <dgm:spPr>
        <a:solidFill>
          <a:schemeClr val="accent1">
            <a:lumMod val="40000"/>
            <a:lumOff val="60000"/>
          </a:schemeClr>
        </a:solidFill>
        <a:ln>
          <a:solidFill>
            <a:schemeClr val="tx1"/>
          </a:solidFill>
        </a:ln>
      </dgm:spPr>
      <dgm:t>
        <a:bodyPr/>
        <a:lstStyle/>
        <a:p>
          <a:r>
            <a:rPr lang="en-US" sz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Diminished Ezrin phosphorylation</a:t>
          </a:r>
        </a:p>
      </dgm:t>
    </dgm:pt>
    <dgm:pt modelId="{F3E3D84D-9E1F-A341-AA47-8EFD4B1CD587}" type="parTrans" cxnId="{CD12089D-7102-1043-B761-456380D83137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CCC312F-E538-BF48-9B51-C1369D259174}" type="sibTrans" cxnId="{CD12089D-7102-1043-B761-456380D83137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CB685E95-BF39-EC47-A37B-4949EBB999C3}">
      <dgm:prSet phldrT="[Text]" custT="1"/>
      <dgm:spPr>
        <a:solidFill>
          <a:srgbClr val="00FA00"/>
        </a:solidFill>
        <a:ln>
          <a:solidFill>
            <a:schemeClr val="tx1"/>
          </a:solidFill>
        </a:ln>
      </dgm:spPr>
      <dgm:t>
        <a:bodyPr/>
        <a:lstStyle/>
        <a:p>
          <a:r>
            <a:rPr lang="en-US" sz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Microvili disorganization</a:t>
          </a:r>
        </a:p>
      </dgm:t>
    </dgm:pt>
    <dgm:pt modelId="{7A8848EB-D245-8040-BEAE-37A108A184C3}" type="parTrans" cxnId="{9148D80D-9224-094E-86BF-E224F31316C8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3AC8C7E-A42B-3445-B349-3FC2DFE008C3}" type="sibTrans" cxnId="{9148D80D-9224-094E-86BF-E224F31316C8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42C88E67-8D39-5443-83C5-2C0393F54D98}">
      <dgm:prSet phldrT="[Text]" custT="1"/>
      <dgm:spPr>
        <a:solidFill>
          <a:srgbClr val="FF9300"/>
        </a:solidFill>
        <a:ln>
          <a:solidFill>
            <a:schemeClr val="tx1"/>
          </a:solidFill>
        </a:ln>
      </dgm:spPr>
      <dgm:t>
        <a:bodyPr/>
        <a:lstStyle/>
        <a:p>
          <a:r>
            <a:rPr lang="en-US" sz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RPE heterogeneity: microvilli loss, EMT</a:t>
          </a:r>
        </a:p>
      </dgm:t>
    </dgm:pt>
    <dgm:pt modelId="{6E889661-0A35-014B-943D-62904D610519}" type="parTrans" cxnId="{A7CB9955-8BDE-0A41-A1E8-A0C797F2A445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E708714-9915-D645-8B2B-8A73DF89C2F4}" type="sibTrans" cxnId="{A7CB9955-8BDE-0A41-A1E8-A0C797F2A445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F10E020-8B6B-D848-8201-9AD577B53780}">
      <dgm:prSet custT="1"/>
      <dgm:spPr>
        <a:solidFill>
          <a:schemeClr val="bg2">
            <a:lumMod val="90000"/>
          </a:schemeClr>
        </a:solidFill>
        <a:ln>
          <a:solidFill>
            <a:schemeClr val="tx1"/>
          </a:solidFill>
        </a:ln>
      </dgm:spPr>
      <dgm:t>
        <a:bodyPr/>
        <a:lstStyle/>
        <a:p>
          <a:r>
            <a:rPr lang="en-US" sz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Retinal functional and RPE pigmentary changes</a:t>
          </a:r>
        </a:p>
      </dgm:t>
    </dgm:pt>
    <dgm:pt modelId="{665A2692-5886-C84E-818C-8838854C71E6}" type="parTrans" cxnId="{B7404ED9-D8C7-0140-BDEB-6EC3DFBE257B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6ECBD19-83D3-F244-923E-AE8DC8A50C29}" type="sibTrans" cxnId="{B7404ED9-D8C7-0140-BDEB-6EC3DFBE257B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796C44B-110E-4541-BA9D-E54DF401EA9C}">
      <dgm:prSet custT="1"/>
      <dgm:spPr>
        <a:solidFill>
          <a:srgbClr val="FF2600"/>
        </a:solidFill>
        <a:ln>
          <a:solidFill>
            <a:schemeClr val="tx1"/>
          </a:solidFill>
        </a:ln>
      </dgm:spPr>
      <dgm:t>
        <a:bodyPr/>
        <a:lstStyle/>
        <a:p>
          <a:r>
            <a:rPr lang="en-US" sz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Chronic inflammation and severe phenotype</a:t>
          </a:r>
        </a:p>
      </dgm:t>
    </dgm:pt>
    <dgm:pt modelId="{A0A2BC09-5960-BC45-8DAF-641FDF9CD340}" type="parTrans" cxnId="{A6C2B289-F11B-A843-B1FD-1937DC1D7B9E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5BFE497-8262-3B43-970D-93D8B74952CA}" type="sibTrans" cxnId="{A6C2B289-F11B-A843-B1FD-1937DC1D7B9E}">
      <dgm:prSet/>
      <dgm:spPr/>
      <dgm:t>
        <a:bodyPr/>
        <a:lstStyle/>
        <a:p>
          <a:endParaRPr lang="en-US" sz="120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D200CD97-D4EF-5D47-B0B5-65E6B3EE718C}" type="pres">
      <dgm:prSet presAssocID="{376132AA-3980-8D41-9E35-35C7F8AD67FD}" presName="Name0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3795CB3A-6858-4D4A-ABD8-ACB400DAB55B}" type="pres">
      <dgm:prSet presAssocID="{0433617A-8870-6644-A077-947D5688B7C8}" presName="parTxOnly" presStyleLbl="node1" presStyleIdx="0" presStyleCnt="5" custScaleX="172981" custScaleY="17202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C6CFECF-9C2E-FD4F-BA61-1CF16B682BA0}" type="pres">
      <dgm:prSet presAssocID="{5CCC312F-E538-BF48-9B51-C1369D259174}" presName="parSpace" presStyleCnt="0"/>
      <dgm:spPr/>
    </dgm:pt>
    <dgm:pt modelId="{0342695D-F4F7-184E-8F4C-2BAA7B84318A}" type="pres">
      <dgm:prSet presAssocID="{CB685E95-BF39-EC47-A37B-4949EBB999C3}" presName="parTxOnly" presStyleLbl="node1" presStyleIdx="1" presStyleCnt="5" custScaleX="172661" custScaleY="172025" custLinFactNeighborX="-63932" custLinFactNeighborY="-800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3C0DC7F-53B3-8746-87BA-EF88A3554E48}" type="pres">
      <dgm:prSet presAssocID="{A3AC8C7E-A42B-3445-B349-3FC2DFE008C3}" presName="parSpace" presStyleCnt="0"/>
      <dgm:spPr/>
    </dgm:pt>
    <dgm:pt modelId="{919CECE3-7468-F743-9026-9CB0D8560335}" type="pres">
      <dgm:prSet presAssocID="{42C88E67-8D39-5443-83C5-2C0393F54D98}" presName="parTxOnly" presStyleLbl="node1" presStyleIdx="2" presStyleCnt="5" custScaleX="171394" custScaleY="172025" custLinFactX="-4658" custLinFactNeighborX="-100000" custLinFactNeighborY="-1796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0C7DB6B-374B-1D4F-B90F-CB40A413DC82}" type="pres">
      <dgm:prSet presAssocID="{9E708714-9915-D645-8B2B-8A73DF89C2F4}" presName="parSpace" presStyleCnt="0"/>
      <dgm:spPr/>
    </dgm:pt>
    <dgm:pt modelId="{D0BC3359-E082-4A4E-8019-CEC224C10B24}" type="pres">
      <dgm:prSet presAssocID="{AF10E020-8B6B-D848-8201-9AD577B53780}" presName="parTxOnly" presStyleLbl="node1" presStyleIdx="3" presStyleCnt="5" custScaleX="172025" custScaleY="172025" custLinFactX="-18389" custLinFactNeighborX="-100000" custLinFactNeighborY="-2118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601B2D3-D829-7E4E-B731-5D2472D0C5D9}" type="pres">
      <dgm:prSet presAssocID="{76ECBD19-83D3-F244-923E-AE8DC8A50C29}" presName="parSpace" presStyleCnt="0"/>
      <dgm:spPr/>
    </dgm:pt>
    <dgm:pt modelId="{219C0E24-1165-D54A-8009-7AEB80E5F28C}" type="pres">
      <dgm:prSet presAssocID="{5796C44B-110E-4541-BA9D-E54DF401EA9C}" presName="parTxOnly" presStyleLbl="node1" presStyleIdx="4" presStyleCnt="5" custScaleX="179980" custScaleY="179980" custLinFactX="-33105" custLinFactNeighborX="-100000" custLinFactNeighborY="-278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6C2B289-F11B-A843-B1FD-1937DC1D7B9E}" srcId="{376132AA-3980-8D41-9E35-35C7F8AD67FD}" destId="{5796C44B-110E-4541-BA9D-E54DF401EA9C}" srcOrd="4" destOrd="0" parTransId="{A0A2BC09-5960-BC45-8DAF-641FDF9CD340}" sibTransId="{85BFE497-8262-3B43-970D-93D8B74952CA}"/>
    <dgm:cxn modelId="{B426C83E-9F40-44E9-B626-1C47FC8A61DF}" type="presOf" srcId="{0433617A-8870-6644-A077-947D5688B7C8}" destId="{3795CB3A-6858-4D4A-ABD8-ACB400DAB55B}" srcOrd="0" destOrd="0" presId="urn:microsoft.com/office/officeart/2005/8/layout/hChevron3"/>
    <dgm:cxn modelId="{B7404ED9-D8C7-0140-BDEB-6EC3DFBE257B}" srcId="{376132AA-3980-8D41-9E35-35C7F8AD67FD}" destId="{AF10E020-8B6B-D848-8201-9AD577B53780}" srcOrd="3" destOrd="0" parTransId="{665A2692-5886-C84E-818C-8838854C71E6}" sibTransId="{76ECBD19-83D3-F244-923E-AE8DC8A50C29}"/>
    <dgm:cxn modelId="{1BB067FB-6421-47F2-A2FE-A3493CFAC852}" type="presOf" srcId="{376132AA-3980-8D41-9E35-35C7F8AD67FD}" destId="{D200CD97-D4EF-5D47-B0B5-65E6B3EE718C}" srcOrd="0" destOrd="0" presId="urn:microsoft.com/office/officeart/2005/8/layout/hChevron3"/>
    <dgm:cxn modelId="{6FBE640A-8944-4604-98A1-08211E98B3AD}" type="presOf" srcId="{5796C44B-110E-4541-BA9D-E54DF401EA9C}" destId="{219C0E24-1165-D54A-8009-7AEB80E5F28C}" srcOrd="0" destOrd="0" presId="urn:microsoft.com/office/officeart/2005/8/layout/hChevron3"/>
    <dgm:cxn modelId="{BFC9CF2F-7BF8-4651-A70C-53EF8D7006D4}" type="presOf" srcId="{CB685E95-BF39-EC47-A37B-4949EBB999C3}" destId="{0342695D-F4F7-184E-8F4C-2BAA7B84318A}" srcOrd="0" destOrd="0" presId="urn:microsoft.com/office/officeart/2005/8/layout/hChevron3"/>
    <dgm:cxn modelId="{A7CB9955-8BDE-0A41-A1E8-A0C797F2A445}" srcId="{376132AA-3980-8D41-9E35-35C7F8AD67FD}" destId="{42C88E67-8D39-5443-83C5-2C0393F54D98}" srcOrd="2" destOrd="0" parTransId="{6E889661-0A35-014B-943D-62904D610519}" sibTransId="{9E708714-9915-D645-8B2B-8A73DF89C2F4}"/>
    <dgm:cxn modelId="{29246AFD-7B33-4A8F-956B-3A87C479A413}" type="presOf" srcId="{42C88E67-8D39-5443-83C5-2C0393F54D98}" destId="{919CECE3-7468-F743-9026-9CB0D8560335}" srcOrd="0" destOrd="0" presId="urn:microsoft.com/office/officeart/2005/8/layout/hChevron3"/>
    <dgm:cxn modelId="{697BE0B9-C36F-48DC-BAE7-2E8624F6C4DA}" type="presOf" srcId="{AF10E020-8B6B-D848-8201-9AD577B53780}" destId="{D0BC3359-E082-4A4E-8019-CEC224C10B24}" srcOrd="0" destOrd="0" presId="urn:microsoft.com/office/officeart/2005/8/layout/hChevron3"/>
    <dgm:cxn modelId="{CD12089D-7102-1043-B761-456380D83137}" srcId="{376132AA-3980-8D41-9E35-35C7F8AD67FD}" destId="{0433617A-8870-6644-A077-947D5688B7C8}" srcOrd="0" destOrd="0" parTransId="{F3E3D84D-9E1F-A341-AA47-8EFD4B1CD587}" sibTransId="{5CCC312F-E538-BF48-9B51-C1369D259174}"/>
    <dgm:cxn modelId="{9148D80D-9224-094E-86BF-E224F31316C8}" srcId="{376132AA-3980-8D41-9E35-35C7F8AD67FD}" destId="{CB685E95-BF39-EC47-A37B-4949EBB999C3}" srcOrd="1" destOrd="0" parTransId="{7A8848EB-D245-8040-BEAE-37A108A184C3}" sibTransId="{A3AC8C7E-A42B-3445-B349-3FC2DFE008C3}"/>
    <dgm:cxn modelId="{34A2D174-E860-4C05-95C1-00699E91A65E}" type="presParOf" srcId="{D200CD97-D4EF-5D47-B0B5-65E6B3EE718C}" destId="{3795CB3A-6858-4D4A-ABD8-ACB400DAB55B}" srcOrd="0" destOrd="0" presId="urn:microsoft.com/office/officeart/2005/8/layout/hChevron3"/>
    <dgm:cxn modelId="{D1797FBB-506C-45CA-8766-52C10F2FC043}" type="presParOf" srcId="{D200CD97-D4EF-5D47-B0B5-65E6B3EE718C}" destId="{2C6CFECF-9C2E-FD4F-BA61-1CF16B682BA0}" srcOrd="1" destOrd="0" presId="urn:microsoft.com/office/officeart/2005/8/layout/hChevron3"/>
    <dgm:cxn modelId="{4E386061-8524-4942-966A-FAFEBBD9B5DE}" type="presParOf" srcId="{D200CD97-D4EF-5D47-B0B5-65E6B3EE718C}" destId="{0342695D-F4F7-184E-8F4C-2BAA7B84318A}" srcOrd="2" destOrd="0" presId="urn:microsoft.com/office/officeart/2005/8/layout/hChevron3"/>
    <dgm:cxn modelId="{996BBAF3-5B11-4F8D-BCEE-8D2DFE895C71}" type="presParOf" srcId="{D200CD97-D4EF-5D47-B0B5-65E6B3EE718C}" destId="{23C0DC7F-53B3-8746-87BA-EF88A3554E48}" srcOrd="3" destOrd="0" presId="urn:microsoft.com/office/officeart/2005/8/layout/hChevron3"/>
    <dgm:cxn modelId="{9D518F1E-016E-4445-AAFF-9A1A492BEF39}" type="presParOf" srcId="{D200CD97-D4EF-5D47-B0B5-65E6B3EE718C}" destId="{919CECE3-7468-F743-9026-9CB0D8560335}" srcOrd="4" destOrd="0" presId="urn:microsoft.com/office/officeart/2005/8/layout/hChevron3"/>
    <dgm:cxn modelId="{1596B697-FC81-44D0-88B7-4D46C88DF8A4}" type="presParOf" srcId="{D200CD97-D4EF-5D47-B0B5-65E6B3EE718C}" destId="{00C7DB6B-374B-1D4F-B90F-CB40A413DC82}" srcOrd="5" destOrd="0" presId="urn:microsoft.com/office/officeart/2005/8/layout/hChevron3"/>
    <dgm:cxn modelId="{237AD331-D100-403D-BB43-67F95354C1D7}" type="presParOf" srcId="{D200CD97-D4EF-5D47-B0B5-65E6B3EE718C}" destId="{D0BC3359-E082-4A4E-8019-CEC224C10B24}" srcOrd="6" destOrd="0" presId="urn:microsoft.com/office/officeart/2005/8/layout/hChevron3"/>
    <dgm:cxn modelId="{B21A40A2-1039-4081-B75E-89F26D2E31C2}" type="presParOf" srcId="{D200CD97-D4EF-5D47-B0B5-65E6B3EE718C}" destId="{2601B2D3-D829-7E4E-B731-5D2472D0C5D9}" srcOrd="7" destOrd="0" presId="urn:microsoft.com/office/officeart/2005/8/layout/hChevron3"/>
    <dgm:cxn modelId="{FB80E026-CEE1-47B6-BCA7-76D331D6052B}" type="presParOf" srcId="{D200CD97-D4EF-5D47-B0B5-65E6B3EE718C}" destId="{219C0E24-1165-D54A-8009-7AEB80E5F28C}" srcOrd="8" destOrd="0" presId="urn:microsoft.com/office/officeart/2005/8/layout/hChevron3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795CB3A-6858-4D4A-ABD8-ACB400DAB55B}">
      <dsp:nvSpPr>
        <dsp:cNvPr id="0" name=""/>
        <dsp:cNvSpPr/>
      </dsp:nvSpPr>
      <dsp:spPr>
        <a:xfrm>
          <a:off x="1021" y="419524"/>
          <a:ext cx="2090201" cy="831459"/>
        </a:xfrm>
        <a:prstGeom prst="homePlate">
          <a:avLst/>
        </a:prstGeom>
        <a:solidFill>
          <a:schemeClr val="accent1">
            <a:lumMod val="40000"/>
            <a:lumOff val="60000"/>
          </a:schemeClr>
        </a:solidFill>
        <a:ln w="25400" cap="flat" cmpd="sng" algn="ctr">
          <a:solidFill>
            <a:schemeClr val="tx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008" tIns="32004" rIns="16002" bIns="32004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Diminished Ezrin phosphorylation</a:t>
          </a:r>
        </a:p>
      </dsp:txBody>
      <dsp:txXfrm>
        <a:off x="1021" y="419524"/>
        <a:ext cx="1882336" cy="831459"/>
      </dsp:txXfrm>
    </dsp:sp>
    <dsp:sp modelId="{0342695D-F4F7-184E-8F4C-2BAA7B84318A}">
      <dsp:nvSpPr>
        <dsp:cNvPr id="0" name=""/>
        <dsp:cNvSpPr/>
      </dsp:nvSpPr>
      <dsp:spPr>
        <a:xfrm>
          <a:off x="1695050" y="415657"/>
          <a:ext cx="2086334" cy="831459"/>
        </a:xfrm>
        <a:prstGeom prst="chevron">
          <a:avLst/>
        </a:prstGeom>
        <a:solidFill>
          <a:srgbClr val="00FA00"/>
        </a:solidFill>
        <a:ln w="25400" cap="flat" cmpd="sng" algn="ctr">
          <a:solidFill>
            <a:schemeClr val="tx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Microvili disorganization</a:t>
          </a:r>
        </a:p>
      </dsp:txBody>
      <dsp:txXfrm>
        <a:off x="2110780" y="415657"/>
        <a:ext cx="1254875" cy="831459"/>
      </dsp:txXfrm>
    </dsp:sp>
    <dsp:sp modelId="{919CECE3-7468-F743-9026-9CB0D8560335}">
      <dsp:nvSpPr>
        <dsp:cNvPr id="0" name=""/>
        <dsp:cNvSpPr/>
      </dsp:nvSpPr>
      <dsp:spPr>
        <a:xfrm>
          <a:off x="3396267" y="410843"/>
          <a:ext cx="2071025" cy="831459"/>
        </a:xfrm>
        <a:prstGeom prst="chevron">
          <a:avLst/>
        </a:prstGeom>
        <a:solidFill>
          <a:srgbClr val="FF9300"/>
        </a:solidFill>
        <a:ln w="25400" cap="flat" cmpd="sng" algn="ctr">
          <a:solidFill>
            <a:schemeClr val="tx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RPE heterogeneity: microvilli loss, EMT</a:t>
          </a:r>
        </a:p>
      </dsp:txBody>
      <dsp:txXfrm>
        <a:off x="3811997" y="410843"/>
        <a:ext cx="1239566" cy="831459"/>
      </dsp:txXfrm>
    </dsp:sp>
    <dsp:sp modelId="{D0BC3359-E082-4A4E-8019-CEC224C10B24}">
      <dsp:nvSpPr>
        <dsp:cNvPr id="0" name=""/>
        <dsp:cNvSpPr/>
      </dsp:nvSpPr>
      <dsp:spPr>
        <a:xfrm>
          <a:off x="5059707" y="409287"/>
          <a:ext cx="2078649" cy="831459"/>
        </a:xfrm>
        <a:prstGeom prst="chevron">
          <a:avLst/>
        </a:prstGeom>
        <a:solidFill>
          <a:schemeClr val="bg2">
            <a:lumMod val="90000"/>
          </a:schemeClr>
        </a:solidFill>
        <a:ln w="25400" cap="flat" cmpd="sng" algn="ctr">
          <a:solidFill>
            <a:schemeClr val="tx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Retinal functional and RPE pigmentary changes</a:t>
          </a:r>
        </a:p>
      </dsp:txBody>
      <dsp:txXfrm>
        <a:off x="5475437" y="409287"/>
        <a:ext cx="1247190" cy="831459"/>
      </dsp:txXfrm>
    </dsp:sp>
    <dsp:sp modelId="{219C0E24-1165-D54A-8009-7AEB80E5F28C}">
      <dsp:nvSpPr>
        <dsp:cNvPr id="0" name=""/>
        <dsp:cNvSpPr/>
      </dsp:nvSpPr>
      <dsp:spPr>
        <a:xfrm>
          <a:off x="6718868" y="386843"/>
          <a:ext cx="2174773" cy="869909"/>
        </a:xfrm>
        <a:prstGeom prst="chevron">
          <a:avLst/>
        </a:prstGeom>
        <a:solidFill>
          <a:srgbClr val="FF2600"/>
        </a:solidFill>
        <a:ln w="25400" cap="flat" cmpd="sng" algn="ctr">
          <a:solidFill>
            <a:schemeClr val="tx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8006" tIns="32004" rIns="16002" bIns="32004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200" kern="1200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rPr>
            <a:t>Chronic inflammation and severe phenotype</a:t>
          </a:r>
        </a:p>
      </dsp:txBody>
      <dsp:txXfrm>
        <a:off x="7153823" y="386843"/>
        <a:ext cx="1304864" cy="869909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Chevron3">
  <dgm:title val=""/>
  <dgm:desc val=""/>
  <dgm:catLst>
    <dgm:cat type="process" pri="10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root des" func="maxDepth" op="gte" val="2">
        <dgm:constrLst>
          <dgm:constr type="w" for="ch" forName="parAndChTx" refType="w"/>
          <dgm:constr type="primFontSz" for="ch" ptType="node" op="equ"/>
          <dgm:constr type="w" for="ch" forName="parAndChSpace" refType="w" refFor="ch" refForName="parAndChTx" fact="-0.2"/>
          <dgm:constr type="w" for="ch" ptType="sibTrans" op="equ"/>
        </dgm:constrLst>
        <dgm:ruleLst/>
        <dgm:forEach name="Name6" axis="ch" ptType="node">
          <dgm:layoutNode name="parAndChTx">
            <dgm:varLst>
              <dgm:bulletEnabled val="1"/>
            </dgm:varLst>
            <dgm:alg type="tx"/>
            <dgm:choose name="Name7">
              <dgm:if name="Name8" func="var" arg="dir" op="equ" val="norm">
                <dgm:choose name="Name9">
                  <dgm:if name="Name10" axis="self" ptType="node" func="pos" op="equ" val="1">
                    <dgm:shape xmlns:r="http://schemas.openxmlformats.org/officeDocument/2006/relationships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4"/>
                    </dgm:constrLst>
                  </dgm:if>
                  <dgm:else name="Name11">
                    <dgm:shape xmlns:r="http://schemas.openxmlformats.org/officeDocument/2006/relationships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if>
              <dgm:else name="Name12">
                <dgm:choose name="Name13">
                  <dgm:if name="Name14" axis="self" ptType="node" func="pos" op="equ" val="1">
                    <dgm:shape xmlns:r="http://schemas.openxmlformats.org/officeDocument/2006/relationships" rot="180" type="homePlate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4"/>
                      <dgm:constr type="rMarg" refType="w" fact="0.1"/>
                    </dgm:constrLst>
                  </dgm:if>
                  <dgm:else name="Name15">
                    <dgm:shape xmlns:r="http://schemas.openxmlformats.org/officeDocument/2006/relationships" rot="180" type="chevron" r:blip="">
                      <dgm:adjLst>
                        <dgm:adj idx="1" val="0.25"/>
                      </dgm:adjLst>
                    </dgm:shape>
                    <dgm:presOf axis="desOrSelf" ptType="node"/>
                    <dgm:constrLst>
                      <dgm:constr type="h" refType="w" op="equ" fact="0.8"/>
                      <dgm:constr type="primFontSz" val="65"/>
                      <dgm:constr type="tMarg" refType="primFontSz" fact="0.2"/>
                      <dgm:constr type="bMarg" refType="primFontSz" fact="0.2"/>
                      <dgm:constr type="lMarg" refType="w" fact="0.1"/>
                      <dgm:constr type="rMarg" refType="w" fact="0.1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16" axis="followSib" ptType="sibTrans" cnt="1">
            <dgm:layoutNode name="parAndCh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17">
        <dgm:constrLst>
          <dgm:constr type="w" for="ch" forName="parTxOnly" refType="w"/>
          <dgm:constr type="primFontSz" for="ch" ptType="node" op="equ"/>
          <dgm:constr type="w" for="ch" forName="parSpace" refType="w" refFor="ch" refForName="parTxOnly" fact="-0.2"/>
          <dgm:constr type="w" for="ch" ptType="sibTrans" op="equ"/>
        </dgm:constrLst>
        <dgm:ruleLst/>
        <dgm:forEach name="Name18" axis="ch" ptType="node">
          <dgm:layoutNode name="parTxOnly">
            <dgm:varLst>
              <dgm:bulletEnabled val="1"/>
            </dgm:varLst>
            <dgm:alg type="tx"/>
            <dgm:presOf axis="desOrSelf" ptType="node"/>
            <dgm:choose name="Name19">
              <dgm:if name="Name20" func="var" arg="dir" op="equ" val="norm">
                <dgm:choose name="Name21">
                  <dgm:if name="Name22" axis="self" ptType="node" func="pos" op="equ" val="1">
                    <dgm:shape xmlns:r="http://schemas.openxmlformats.org/officeDocument/2006/relationships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42"/>
                      <dgm:constr type="rMarg" refType="primFontSz" fact="0.105"/>
                    </dgm:constrLst>
                  </dgm:if>
                  <dgm:else name="Name23">
                    <dgm:shape xmlns:r="http://schemas.openxmlformats.org/officeDocument/2006/relationships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315"/>
                      <dgm:constr type="rMarg" refType="primFontSz" fact="0.105"/>
                    </dgm:constrLst>
                  </dgm:else>
                </dgm:choose>
              </dgm:if>
              <dgm:else name="Name24">
                <dgm:choose name="Name25">
                  <dgm:if name="Name26" axis="self" ptType="node" func="pos" op="equ" val="1">
                    <dgm:shape xmlns:r="http://schemas.openxmlformats.org/officeDocument/2006/relationships" rot="180" type="homePlate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42"/>
                    </dgm:constrLst>
                  </dgm:if>
                  <dgm:else name="Name27">
                    <dgm:shape xmlns:r="http://schemas.openxmlformats.org/officeDocument/2006/relationships" rot="180" type="chevron" r:blip="">
                      <dgm:adjLst/>
                    </dgm:shape>
                    <dgm:constrLst>
                      <dgm:constr type="h" refType="w" op="equ" fact="0.4"/>
                      <dgm:constr type="primFontSz" val="65"/>
                      <dgm:constr type="tMarg" refType="primFontSz" fact="0.21"/>
                      <dgm:constr type="bMarg" refType="primFontSz" fact="0.21"/>
                      <dgm:constr type="lMarg" refType="primFontSz" fact="0.105"/>
                      <dgm:constr type="rMarg" refType="primFontSz" fact="0.315"/>
                    </dgm:constrLst>
                  </dgm:else>
                </dgm:choose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29C2926-D88E-4456-B6A2-218464D9E794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2588" y="685800"/>
            <a:ext cx="6092825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F2D92FE-F9B8-4D88-984B-877B8A5345E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328587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A285193-AC99-A741-946E-5ECBEBBD327D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755321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162" y="2130426"/>
            <a:ext cx="10360501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324" y="3886200"/>
            <a:ext cx="8532178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86204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123656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2833" y="4406901"/>
            <a:ext cx="10360501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2833" y="2906713"/>
            <a:ext cx="10360501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34352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12589" y="1600201"/>
            <a:ext cx="7209606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225341" y="1600201"/>
            <a:ext cx="7209605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969859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441" y="274638"/>
            <a:ext cx="10969943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441" y="1535113"/>
            <a:ext cx="5385514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441" y="2174875"/>
            <a:ext cx="5385514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1754" y="1535113"/>
            <a:ext cx="538763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1754" y="2174875"/>
            <a:ext cx="538763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59340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18541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82115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442" y="273050"/>
            <a:ext cx="4010039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5492" y="273051"/>
            <a:ext cx="6813892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442" y="1435101"/>
            <a:ext cx="4010039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30464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095" y="4800600"/>
            <a:ext cx="7313295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095" y="612775"/>
            <a:ext cx="7313295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095" y="5367338"/>
            <a:ext cx="7313295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4982159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61402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780415" y="274639"/>
            <a:ext cx="3654531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12589" y="274639"/>
            <a:ext cx="1076468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2839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441" y="274638"/>
            <a:ext cx="10969943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441" y="1600201"/>
            <a:ext cx="10969943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441" y="6356351"/>
            <a:ext cx="284405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7B3FFEF-A934-4691-ACBA-36BC95483026}" type="datetimeFigureOut">
              <a:rPr lang="en-US" smtClean="0"/>
              <a:t>11/18/2024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4515" y="6356351"/>
            <a:ext cx="385979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5325" y="6356351"/>
            <a:ext cx="284405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ACAB8E2-B3C6-4A68-A965-91D8E12F32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53640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hyperlink" Target="http://biology.stackexchange.com/questions/19355/what-is-the-purpose-of-back-crossing-mice-for-multiple-generations" TargetMode="External"/><Relationship Id="rId7" Type="http://schemas.openxmlformats.org/officeDocument/2006/relationships/diagramColors" Target="../diagrams/colors1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Relationship Id="rId6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4" Type="http://schemas.openxmlformats.org/officeDocument/2006/relationships/diagramData" Target="../diagrams/data1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tif"/><Relationship Id="rId3" Type="http://schemas.openxmlformats.org/officeDocument/2006/relationships/image" Target="../media/image3.tif"/><Relationship Id="rId7" Type="http://schemas.openxmlformats.org/officeDocument/2006/relationships/image" Target="../media/image7.tif"/><Relationship Id="rId2" Type="http://schemas.openxmlformats.org/officeDocument/2006/relationships/image" Target="../media/image2.t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tif"/><Relationship Id="rId11" Type="http://schemas.openxmlformats.org/officeDocument/2006/relationships/image" Target="../media/image11.emf"/><Relationship Id="rId5" Type="http://schemas.openxmlformats.org/officeDocument/2006/relationships/image" Target="../media/image5.tif"/><Relationship Id="rId10" Type="http://schemas.openxmlformats.org/officeDocument/2006/relationships/image" Target="../media/image10.tif"/><Relationship Id="rId4" Type="http://schemas.openxmlformats.org/officeDocument/2006/relationships/image" Target="../media/image4.tif"/><Relationship Id="rId9" Type="http://schemas.openxmlformats.org/officeDocument/2006/relationships/image" Target="../media/image9.ti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4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emf"/><Relationship Id="rId3" Type="http://schemas.openxmlformats.org/officeDocument/2006/relationships/image" Target="../media/image16.tiff"/><Relationship Id="rId7" Type="http://schemas.openxmlformats.org/officeDocument/2006/relationships/image" Target="../media/image20.emf"/><Relationship Id="rId2" Type="http://schemas.openxmlformats.org/officeDocument/2006/relationships/image" Target="../media/image15.tif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9.tiff"/><Relationship Id="rId5" Type="http://schemas.openxmlformats.org/officeDocument/2006/relationships/image" Target="../media/image18.tiff"/><Relationship Id="rId4" Type="http://schemas.openxmlformats.org/officeDocument/2006/relationships/image" Target="../media/image17.tif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8" Type="http://schemas.microsoft.com/office/2007/relationships/hdphoto" Target="../media/hdphoto2.wdp"/><Relationship Id="rId13" Type="http://schemas.openxmlformats.org/officeDocument/2006/relationships/image" Target="../media/image33.png"/><Relationship Id="rId18" Type="http://schemas.microsoft.com/office/2007/relationships/hdphoto" Target="../media/hdphoto5.wdp"/><Relationship Id="rId3" Type="http://schemas.openxmlformats.org/officeDocument/2006/relationships/image" Target="../media/image25.png"/><Relationship Id="rId7" Type="http://schemas.openxmlformats.org/officeDocument/2006/relationships/image" Target="../media/image28.png"/><Relationship Id="rId12" Type="http://schemas.openxmlformats.org/officeDocument/2006/relationships/image" Target="../media/image32.emf"/><Relationship Id="rId17" Type="http://schemas.openxmlformats.org/officeDocument/2006/relationships/image" Target="../media/image35.png"/><Relationship Id="rId2" Type="http://schemas.openxmlformats.org/officeDocument/2006/relationships/image" Target="../media/image24.emf"/><Relationship Id="rId16" Type="http://schemas.microsoft.com/office/2007/relationships/hdphoto" Target="../media/hdphoto4.wdp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.png"/><Relationship Id="rId11" Type="http://schemas.openxmlformats.org/officeDocument/2006/relationships/image" Target="../media/image31.png"/><Relationship Id="rId5" Type="http://schemas.openxmlformats.org/officeDocument/2006/relationships/image" Target="../media/image26.png"/><Relationship Id="rId15" Type="http://schemas.openxmlformats.org/officeDocument/2006/relationships/image" Target="../media/image34.png"/><Relationship Id="rId10" Type="http://schemas.openxmlformats.org/officeDocument/2006/relationships/image" Target="../media/image30.png"/><Relationship Id="rId19" Type="http://schemas.openxmlformats.org/officeDocument/2006/relationships/image" Target="../media/image36.emf"/><Relationship Id="rId4" Type="http://schemas.microsoft.com/office/2007/relationships/hdphoto" Target="../media/hdphoto1.wdp"/><Relationship Id="rId9" Type="http://schemas.openxmlformats.org/officeDocument/2006/relationships/image" Target="../media/image29.png"/><Relationship Id="rId14" Type="http://schemas.microsoft.com/office/2007/relationships/hdphoto" Target="../media/hdphoto3.wdp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7" Type="http://schemas.openxmlformats.org/officeDocument/2006/relationships/image" Target="../media/image40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9.emf"/><Relationship Id="rId5" Type="http://schemas.openxmlformats.org/officeDocument/2006/relationships/image" Target="../media/image38.png"/><Relationship Id="rId4" Type="http://schemas.openxmlformats.org/officeDocument/2006/relationships/image" Target="../media/image3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892084" y="2819399"/>
            <a:ext cx="105156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 smtClean="0">
                <a:latin typeface="Arial" panose="020B0604020202020204" pitchFamily="34" charset="0"/>
                <a:cs typeface="Arial" panose="020B0604020202020204" pitchFamily="34" charset="0"/>
              </a:rPr>
              <a:t>Drug efficacy tested in mouse models</a:t>
            </a:r>
            <a:endParaRPr lang="en-US" sz="44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665254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rodent looking at the camera&#10;&#10;Description automatically generated">
            <a:extLst>
              <a:ext uri="{FF2B5EF4-FFF2-40B4-BE49-F238E27FC236}">
                <a16:creationId xmlns:a16="http://schemas.microsoft.com/office/drawing/2014/main" xmlns="" id="{D9292222-1AB4-B35C-FE3B-C144926DB67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xmlns="" r:id="rId3"/>
              </a:ext>
            </a:extLst>
          </a:blip>
          <a:srcRect l="2316" r="1" b="33111"/>
          <a:stretch/>
        </p:blipFill>
        <p:spPr>
          <a:xfrm flipH="1">
            <a:off x="34334" y="4931031"/>
            <a:ext cx="2249501" cy="868277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xmlns="" id="{BE864693-6FE4-5C0F-D7B6-16825B653946}"/>
              </a:ext>
            </a:extLst>
          </p:cNvPr>
          <p:cNvSpPr/>
          <p:nvPr/>
        </p:nvSpPr>
        <p:spPr>
          <a:xfrm>
            <a:off x="-238538" y="4361821"/>
            <a:ext cx="3627626" cy="512956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7 month old </a:t>
            </a:r>
          </a:p>
          <a:p>
            <a:pPr algn="ctr"/>
            <a:r>
              <a:rPr lang="en-US" sz="1600" i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mouse</a:t>
            </a:r>
          </a:p>
        </p:txBody>
      </p:sp>
      <p:sp>
        <p:nvSpPr>
          <p:cNvPr id="4" name="Right Arrow 3">
            <a:extLst>
              <a:ext uri="{FF2B5EF4-FFF2-40B4-BE49-F238E27FC236}">
                <a16:creationId xmlns:a16="http://schemas.microsoft.com/office/drawing/2014/main" xmlns="" id="{A8B10671-ADE2-9E01-5813-9D88DFC66077}"/>
              </a:ext>
            </a:extLst>
          </p:cNvPr>
          <p:cNvSpPr/>
          <p:nvPr/>
        </p:nvSpPr>
        <p:spPr>
          <a:xfrm>
            <a:off x="2138111" y="5176648"/>
            <a:ext cx="2208747" cy="314325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6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Right Arrow 4">
            <a:extLst>
              <a:ext uri="{FF2B5EF4-FFF2-40B4-BE49-F238E27FC236}">
                <a16:creationId xmlns:a16="http://schemas.microsoft.com/office/drawing/2014/main" xmlns="" id="{00504DDE-C87C-45E0-B19B-D2B5A0E0B5E0}"/>
              </a:ext>
            </a:extLst>
          </p:cNvPr>
          <p:cNvSpPr/>
          <p:nvPr/>
        </p:nvSpPr>
        <p:spPr>
          <a:xfrm>
            <a:off x="6902373" y="5176647"/>
            <a:ext cx="1176031" cy="361950"/>
          </a:xfrm>
          <a:prstGeom prst="rightArrow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6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xmlns="" id="{0F9240B5-3ACD-6F0C-29AC-5E3FF8DF1D32}"/>
              </a:ext>
            </a:extLst>
          </p:cNvPr>
          <p:cNvSpPr txBox="1"/>
          <p:nvPr/>
        </p:nvSpPr>
        <p:spPr>
          <a:xfrm>
            <a:off x="6915750" y="4874777"/>
            <a:ext cx="102918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7 months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xmlns="" id="{88A53F8B-5340-1D79-5310-E3580DA09487}"/>
              </a:ext>
            </a:extLst>
          </p:cNvPr>
          <p:cNvSpPr txBox="1"/>
          <p:nvPr/>
        </p:nvSpPr>
        <p:spPr>
          <a:xfrm>
            <a:off x="4410460" y="4173178"/>
            <a:ext cx="2463494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u="sng" dirty="0">
                <a:latin typeface="Arial" panose="020B0604020202020204" pitchFamily="34" charset="0"/>
                <a:cs typeface="Arial" panose="020B0604020202020204" pitchFamily="34" charset="0"/>
              </a:rPr>
              <a:t>Group 1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LE: PBS (vehicle control)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RE: AAV-hVMD2-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</a:p>
          <a:p>
            <a:r>
              <a:rPr lang="en-US" sz="1600" b="1" u="sng" dirty="0">
                <a:latin typeface="Arial" panose="020B0604020202020204" pitchFamily="34" charset="0"/>
                <a:cs typeface="Arial" panose="020B0604020202020204" pitchFamily="34" charset="0"/>
              </a:rPr>
              <a:t>Group 2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LE: PBS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RE: AAV-CAG-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</a:p>
          <a:p>
            <a:r>
              <a:rPr lang="en-US" sz="1600" b="1" u="sng" dirty="0">
                <a:latin typeface="Arial" panose="020B0604020202020204" pitchFamily="34" charset="0"/>
                <a:cs typeface="Arial" panose="020B0604020202020204" pitchFamily="34" charset="0"/>
              </a:rPr>
              <a:t>Group 3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LE: AAV-hVMD2-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RE: AAV-CAG-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xmlns="" id="{CFABB6FF-97FB-E7F0-BC9D-A7A2C9EAE1F9}"/>
              </a:ext>
            </a:extLst>
          </p:cNvPr>
          <p:cNvSpPr txBox="1"/>
          <p:nvPr/>
        </p:nvSpPr>
        <p:spPr>
          <a:xfrm>
            <a:off x="-50186" y="11780"/>
            <a:ext cx="1218882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In vivo 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study to evaluate the efficacy of AAV-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constructs to delay the progression of AMD-like phenotype in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mouse model</a:t>
            </a:r>
            <a:endParaRPr lang="en-US" sz="2400" b="1" i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xmlns="" id="{447DC68B-7EB3-22AA-D522-93E435378361}"/>
              </a:ext>
            </a:extLst>
          </p:cNvPr>
          <p:cNvSpPr txBox="1"/>
          <p:nvPr/>
        </p:nvSpPr>
        <p:spPr>
          <a:xfrm>
            <a:off x="157738" y="4946974"/>
            <a:ext cx="6096470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Subretinal injection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xmlns="" id="{5B622F88-24C9-6349-DCB9-DE40E63F0717}"/>
              </a:ext>
            </a:extLst>
          </p:cNvPr>
          <p:cNvSpPr txBox="1"/>
          <p:nvPr/>
        </p:nvSpPr>
        <p:spPr>
          <a:xfrm>
            <a:off x="2572968" y="5398035"/>
            <a:ext cx="142341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10</a:t>
            </a:r>
            <a:r>
              <a:rPr lang="en-US" sz="1600" baseline="30000" dirty="0">
                <a:latin typeface="Arial" panose="020B0604020202020204" pitchFamily="34" charset="0"/>
                <a:cs typeface="Arial" panose="020B0604020202020204" pitchFamily="34" charset="0"/>
              </a:rPr>
              <a:t>7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 vg/</a:t>
            </a:r>
            <a:r>
              <a:rPr lang="en-US" sz="1600" dirty="0">
                <a:latin typeface="Symbol" pitchFamily="2" charset="2"/>
                <a:cs typeface="Arial" panose="020B0604020202020204" pitchFamily="34" charset="0"/>
              </a:rPr>
              <a:t>m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l/eye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xmlns="" id="{49A42EA2-9EC0-7EEA-FED6-9D44872E8F6E}"/>
              </a:ext>
            </a:extLst>
          </p:cNvPr>
          <p:cNvSpPr txBox="1"/>
          <p:nvPr/>
        </p:nvSpPr>
        <p:spPr>
          <a:xfrm>
            <a:off x="8135156" y="3818874"/>
            <a:ext cx="3909441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u="sng" dirty="0">
                <a:latin typeface="Arial" panose="020B0604020202020204" pitchFamily="34" charset="0"/>
                <a:cs typeface="Arial" panose="020B0604020202020204" pitchFamily="34" charset="0"/>
              </a:rPr>
              <a:t>Experimental endpoints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1600" b="1" u="sng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1600" b="1" i="1" u="sng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+mj-lt"/>
              <a:buAutoNum type="arabicPeriod"/>
            </a:pP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Immunofluorescence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 ZO-1 </a:t>
            </a:r>
          </a:p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(RPE </a:t>
            </a:r>
            <a:r>
              <a:rPr lang="en-US" sz="1600" dirty="0" err="1">
                <a:latin typeface="Arial" panose="020B0604020202020204" pitchFamily="34" charset="0"/>
                <a:cs typeface="Arial" panose="020B0604020202020204" pitchFamily="34" charset="0"/>
              </a:rPr>
              <a:t>flatmount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</a:p>
          <a:p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+mj-lt"/>
              <a:buAutoNum type="arabicPeriod" startAt="2"/>
            </a:pP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qPCR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 </a:t>
            </a:r>
            <a:r>
              <a:rPr lang="en-US" sz="1600" dirty="0" err="1">
                <a:latin typeface="Arial" panose="020B0604020202020204" pitchFamily="34" charset="0"/>
                <a:cs typeface="Arial" panose="020B0604020202020204" pitchFamily="34" charset="0"/>
              </a:rPr>
              <a:t>Ctsd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, </a:t>
            </a:r>
            <a:r>
              <a:rPr lang="en-US" sz="1600" dirty="0" err="1">
                <a:latin typeface="Arial" panose="020B0604020202020204" pitchFamily="34" charset="0"/>
                <a:cs typeface="Arial" panose="020B0604020202020204" pitchFamily="34" charset="0"/>
              </a:rPr>
              <a:t>Ctsb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, Atp6v0a1</a:t>
            </a:r>
          </a:p>
          <a:p>
            <a:pPr marL="342900" indent="-342900">
              <a:buFont typeface="+mj-lt"/>
              <a:buAutoNum type="arabicPeriod" startAt="2"/>
            </a:pP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+mj-lt"/>
              <a:buAutoNum type="arabicPeriod" startAt="2"/>
            </a:pP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Western blot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 p62, </a:t>
            </a:r>
            <a:r>
              <a:rPr lang="en-US" sz="1600" dirty="0">
                <a:latin typeface="Symbol" pitchFamily="2" charset="2"/>
                <a:cs typeface="Arial" panose="020B0604020202020204" pitchFamily="34" charset="0"/>
              </a:rPr>
              <a:t>b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A3/A1-crystallin, E-Cadherin, Vimentin</a:t>
            </a:r>
          </a:p>
          <a:p>
            <a:pPr marL="342900" indent="-342900">
              <a:buFont typeface="+mj-lt"/>
              <a:buAutoNum type="arabicPeriod" startAt="2"/>
            </a:pP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+mj-lt"/>
              <a:buAutoNum type="arabicPeriod" startAt="2"/>
            </a:pP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Electroretinography</a:t>
            </a:r>
          </a:p>
          <a:p>
            <a:pPr marL="342900" indent="-342900">
              <a:buFont typeface="+mj-lt"/>
              <a:buAutoNum type="arabicPeriod" startAt="2"/>
            </a:pP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16" name="Diagram 15">
            <a:extLst>
              <a:ext uri="{FF2B5EF4-FFF2-40B4-BE49-F238E27FC236}">
                <a16:creationId xmlns:a16="http://schemas.microsoft.com/office/drawing/2014/main" xmlns="" id="{5A508CFC-92B4-BE0B-2DBA-375E0EBDC888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63252552"/>
              </p:ext>
            </p:extLst>
          </p:nvPr>
        </p:nvGraphicFramePr>
        <p:xfrm>
          <a:off x="1575275" y="775920"/>
          <a:ext cx="9536353" cy="167050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17" name="TextBox 16">
            <a:extLst>
              <a:ext uri="{FF2B5EF4-FFF2-40B4-BE49-F238E27FC236}">
                <a16:creationId xmlns:a16="http://schemas.microsoft.com/office/drawing/2014/main" xmlns="" id="{81FEF9AD-216A-2298-35E7-462C127036F0}"/>
              </a:ext>
            </a:extLst>
          </p:cNvPr>
          <p:cNvSpPr txBox="1"/>
          <p:nvPr/>
        </p:nvSpPr>
        <p:spPr>
          <a:xfrm>
            <a:off x="2397718" y="841873"/>
            <a:ext cx="686406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Progression of atrophic AMD-like phenotype in 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600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 mouse model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xmlns="" id="{A14CEA9A-98F3-149C-A9E2-A9E932F312BB}"/>
              </a:ext>
            </a:extLst>
          </p:cNvPr>
          <p:cNvSpPr txBox="1"/>
          <p:nvPr/>
        </p:nvSpPr>
        <p:spPr>
          <a:xfrm>
            <a:off x="1841465" y="2041719"/>
            <a:ext cx="111892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2-3 weeks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xmlns="" id="{24670554-FCEA-1F74-D3CC-389B061CAE81}"/>
              </a:ext>
            </a:extLst>
          </p:cNvPr>
          <p:cNvSpPr txBox="1"/>
          <p:nvPr/>
        </p:nvSpPr>
        <p:spPr>
          <a:xfrm>
            <a:off x="3770568" y="2046952"/>
            <a:ext cx="92661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1 month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xmlns="" id="{C2011E3A-D80A-1D4B-7DF8-89B37EF172A7}"/>
              </a:ext>
            </a:extLst>
          </p:cNvPr>
          <p:cNvSpPr txBox="1"/>
          <p:nvPr/>
        </p:nvSpPr>
        <p:spPr>
          <a:xfrm>
            <a:off x="5346766" y="2041319"/>
            <a:ext cx="121187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3-4 months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xmlns="" id="{AE263A54-59AC-6A31-0465-A621314687BF}"/>
              </a:ext>
            </a:extLst>
          </p:cNvPr>
          <p:cNvSpPr txBox="1"/>
          <p:nvPr/>
        </p:nvSpPr>
        <p:spPr>
          <a:xfrm>
            <a:off x="7120279" y="2028449"/>
            <a:ext cx="109648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7 months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xmlns="" id="{5477CD86-B102-F19D-E14F-7C9C103172AE}"/>
              </a:ext>
            </a:extLst>
          </p:cNvPr>
          <p:cNvSpPr txBox="1"/>
          <p:nvPr/>
        </p:nvSpPr>
        <p:spPr>
          <a:xfrm>
            <a:off x="8752480" y="2031196"/>
            <a:ext cx="114937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&gt;9 months</a:t>
            </a:r>
          </a:p>
        </p:txBody>
      </p: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xmlns="" id="{9C5C71AB-9A89-413F-8AAB-C903956CA5CF}"/>
              </a:ext>
            </a:extLst>
          </p:cNvPr>
          <p:cNvCxnSpPr/>
          <p:nvPr/>
        </p:nvCxnSpPr>
        <p:spPr>
          <a:xfrm flipV="1">
            <a:off x="7676189" y="2344456"/>
            <a:ext cx="0" cy="288611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>
            <a:extLst>
              <a:ext uri="{FF2B5EF4-FFF2-40B4-BE49-F238E27FC236}">
                <a16:creationId xmlns:a16="http://schemas.microsoft.com/office/drawing/2014/main" xmlns="" id="{39B0D8D4-0361-A5E5-0BD1-2E511403C398}"/>
              </a:ext>
            </a:extLst>
          </p:cNvPr>
          <p:cNvSpPr txBox="1"/>
          <p:nvPr/>
        </p:nvSpPr>
        <p:spPr>
          <a:xfrm>
            <a:off x="6558641" y="2623083"/>
            <a:ext cx="261638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AAV-hVMD2-</a:t>
            </a:r>
            <a:r>
              <a:rPr lang="en-US" sz="1600" i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or</a:t>
            </a:r>
          </a:p>
          <a:p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AAV-CAG-</a:t>
            </a:r>
            <a:r>
              <a:rPr lang="en-US" sz="1600" i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injection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xmlns="" id="{49C2F27E-1207-3669-0CB8-EAD572B80D07}"/>
              </a:ext>
            </a:extLst>
          </p:cNvPr>
          <p:cNvSpPr txBox="1"/>
          <p:nvPr/>
        </p:nvSpPr>
        <p:spPr>
          <a:xfrm>
            <a:off x="1087142" y="2016605"/>
            <a:ext cx="63975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u="sng" dirty="0">
                <a:latin typeface="Arial" panose="020B0604020202020204" pitchFamily="34" charset="0"/>
                <a:cs typeface="Arial" panose="020B0604020202020204" pitchFamily="34" charset="0"/>
              </a:rPr>
              <a:t>Age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xmlns="" id="{7A06AE0C-177F-479D-6761-5B51A4E9366B}"/>
              </a:ext>
            </a:extLst>
          </p:cNvPr>
          <p:cNvSpPr txBox="1"/>
          <p:nvPr/>
        </p:nvSpPr>
        <p:spPr>
          <a:xfrm>
            <a:off x="256123" y="6246932"/>
            <a:ext cx="243516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Age-matched WT mice were used as controls</a:t>
            </a:r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xmlns="" id="{24A6C4C3-33E8-F233-678D-C0BC4FF16770}"/>
              </a:ext>
            </a:extLst>
          </p:cNvPr>
          <p:cNvCxnSpPr>
            <a:cxnSpLocks/>
          </p:cNvCxnSpPr>
          <p:nvPr/>
        </p:nvCxnSpPr>
        <p:spPr>
          <a:xfrm>
            <a:off x="10475775" y="1180427"/>
            <a:ext cx="0" cy="836178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extBox 31">
            <a:extLst>
              <a:ext uri="{FF2B5EF4-FFF2-40B4-BE49-F238E27FC236}">
                <a16:creationId xmlns:a16="http://schemas.microsoft.com/office/drawing/2014/main" xmlns="" id="{DD086C87-D25B-9A5A-15DB-35FE6EEC1994}"/>
              </a:ext>
            </a:extLst>
          </p:cNvPr>
          <p:cNvSpPr txBox="1"/>
          <p:nvPr/>
        </p:nvSpPr>
        <p:spPr>
          <a:xfrm>
            <a:off x="9956973" y="2002979"/>
            <a:ext cx="121027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14 months</a:t>
            </a:r>
          </a:p>
        </p:txBody>
      </p: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xmlns="" id="{87C5766F-4315-47F8-AED2-8A85200B7172}"/>
              </a:ext>
            </a:extLst>
          </p:cNvPr>
          <p:cNvCxnSpPr/>
          <p:nvPr/>
        </p:nvCxnSpPr>
        <p:spPr>
          <a:xfrm flipV="1">
            <a:off x="10496916" y="2272566"/>
            <a:ext cx="0" cy="288611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TextBox 33">
            <a:extLst>
              <a:ext uri="{FF2B5EF4-FFF2-40B4-BE49-F238E27FC236}">
                <a16:creationId xmlns:a16="http://schemas.microsoft.com/office/drawing/2014/main" xmlns="" id="{AF1967DA-10E6-7ADA-0A63-0B54A6D8CBB5}"/>
              </a:ext>
            </a:extLst>
          </p:cNvPr>
          <p:cNvSpPr txBox="1"/>
          <p:nvPr/>
        </p:nvSpPr>
        <p:spPr>
          <a:xfrm>
            <a:off x="9809536" y="2596840"/>
            <a:ext cx="143783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Experimental </a:t>
            </a:r>
          </a:p>
          <a:p>
            <a:pPr algn="ctr"/>
            <a:r>
              <a:rPr lang="en-US" sz="16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endpoints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xmlns="" id="{4D2159C9-673B-BA4E-6A4F-C6A2730D123A}"/>
              </a:ext>
            </a:extLst>
          </p:cNvPr>
          <p:cNvSpPr txBox="1"/>
          <p:nvPr/>
        </p:nvSpPr>
        <p:spPr>
          <a:xfrm>
            <a:off x="4540686" y="3467021"/>
            <a:ext cx="28896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u="sng" dirty="0">
                <a:solidFill>
                  <a:srgbClr val="0432FF"/>
                </a:solidFill>
              </a:rPr>
              <a:t>EXPERIMENTAL PLAN</a:t>
            </a:r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xmlns="" id="{CA3A55DE-B115-4248-24D1-876A7E9CE4DE}"/>
              </a:ext>
            </a:extLst>
          </p:cNvPr>
          <p:cNvSpPr txBox="1"/>
          <p:nvPr/>
        </p:nvSpPr>
        <p:spPr>
          <a:xfrm>
            <a:off x="4380779" y="6462374"/>
            <a:ext cx="22679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n=7 eyes/ treatment</a:t>
            </a:r>
          </a:p>
        </p:txBody>
      </p:sp>
    </p:spTree>
    <p:extLst>
      <p:ext uri="{BB962C8B-B14F-4D97-AF65-F5344CB8AC3E}">
        <p14:creationId xmlns:p14="http://schemas.microsoft.com/office/powerpoint/2010/main" val="39093285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/>
          <p:cNvSpPr txBox="1"/>
          <p:nvPr/>
        </p:nvSpPr>
        <p:spPr>
          <a:xfrm>
            <a:off x="3661238" y="620774"/>
            <a:ext cx="552283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     Hoechst                                           ZO1                                           Merge</a:t>
            </a:r>
            <a:endParaRPr lang="en-IN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 rot="16200000">
            <a:off x="2808431" y="1331990"/>
            <a:ext cx="939114" cy="2769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WT</a:t>
            </a:r>
            <a:endParaRPr lang="en-IN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13528" y="3494188"/>
            <a:ext cx="2655358" cy="9367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829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Central region of RPE flat mount is similar to human perifovea</a:t>
            </a:r>
            <a:endParaRPr lang="en-IN" sz="1829" dirty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2734" y="835424"/>
            <a:ext cx="1919839" cy="192033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0101" y="835424"/>
            <a:ext cx="1919839" cy="1920339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5368" y="2852971"/>
            <a:ext cx="1919839" cy="1920339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0101" y="2852971"/>
            <a:ext cx="1919839" cy="1920339"/>
          </a:xfrm>
          <a:prstGeom prst="rect">
            <a:avLst/>
          </a:prstGeom>
        </p:spPr>
      </p:pic>
      <p:pic>
        <p:nvPicPr>
          <p:cNvPr id="26" name="Picture 25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2734" y="2852971"/>
            <a:ext cx="1919839" cy="1920339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62734" y="4870517"/>
            <a:ext cx="1919839" cy="1920339"/>
          </a:xfrm>
          <a:prstGeom prst="rect">
            <a:avLst/>
          </a:prstGeom>
        </p:spPr>
      </p:pic>
      <p:pic>
        <p:nvPicPr>
          <p:cNvPr id="28" name="Picture 2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5368" y="4870517"/>
            <a:ext cx="1919839" cy="1920339"/>
          </a:xfrm>
          <a:prstGeom prst="rect">
            <a:avLst/>
          </a:prstGeom>
        </p:spPr>
      </p:pic>
      <p:pic>
        <p:nvPicPr>
          <p:cNvPr id="29" name="Picture 28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0101" y="4870517"/>
            <a:ext cx="1919839" cy="1920339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xmlns="" id="{8BAF7368-E278-7CD1-9545-FD345077D17D}"/>
              </a:ext>
            </a:extLst>
          </p:cNvPr>
          <p:cNvSpPr txBox="1"/>
          <p:nvPr/>
        </p:nvSpPr>
        <p:spPr>
          <a:xfrm>
            <a:off x="113528" y="-24765"/>
            <a:ext cx="1195122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AAV-hVMD2 </a:t>
            </a:r>
            <a:r>
              <a:rPr lang="en-US" sz="23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construct could rescue the changes in RPE morphology and cells loss in </a:t>
            </a:r>
            <a:r>
              <a:rPr lang="en-US" sz="23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300" b="1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2300" b="1" dirty="0">
                <a:latin typeface="Arial" panose="020B0604020202020204" pitchFamily="34" charset="0"/>
                <a:cs typeface="Arial" panose="020B0604020202020204" pitchFamily="34" charset="0"/>
              </a:rPr>
              <a:t> mouse model</a:t>
            </a:r>
            <a:endParaRPr lang="en-US" sz="2300" b="1" i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xmlns="" id="{ABAD8299-C678-4951-E010-85625FD3C3D3}"/>
              </a:ext>
            </a:extLst>
          </p:cNvPr>
          <p:cNvSpPr txBox="1"/>
          <p:nvPr/>
        </p:nvSpPr>
        <p:spPr>
          <a:xfrm rot="16200000">
            <a:off x="2525219" y="3674676"/>
            <a:ext cx="1505540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+ PBS</a:t>
            </a:r>
            <a:endParaRPr lang="en-US" sz="12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xmlns="" id="{B0FB22D1-0721-67DB-AC84-F4EB8930FBD1}"/>
              </a:ext>
            </a:extLst>
          </p:cNvPr>
          <p:cNvSpPr txBox="1"/>
          <p:nvPr/>
        </p:nvSpPr>
        <p:spPr>
          <a:xfrm rot="16200000">
            <a:off x="2270609" y="5554815"/>
            <a:ext cx="1830142" cy="461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+</a:t>
            </a:r>
          </a:p>
          <a:p>
            <a:pPr algn="ctr"/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AAV-hVMD2</a:t>
            </a:r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-Cryba1 </a:t>
            </a:r>
            <a:endParaRPr lang="en-US" sz="1200" dirty="0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xmlns="" id="{3C7EF622-1BE0-9324-BCAC-302BFB599256}"/>
              </a:ext>
            </a:extLst>
          </p:cNvPr>
          <p:cNvGrpSpPr/>
          <p:nvPr/>
        </p:nvGrpSpPr>
        <p:grpSpPr>
          <a:xfrm>
            <a:off x="3425368" y="835424"/>
            <a:ext cx="1919839" cy="1920339"/>
            <a:chOff x="3426260" y="835424"/>
            <a:chExt cx="1920339" cy="1920339"/>
          </a:xfrm>
        </p:grpSpPr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426260" y="835424"/>
              <a:ext cx="1920339" cy="1920339"/>
            </a:xfrm>
            <a:prstGeom prst="rect">
              <a:avLst/>
            </a:prstGeom>
          </p:spPr>
        </p:pic>
        <p:cxnSp>
          <p:nvCxnSpPr>
            <p:cNvPr id="9" name="Straight Connector 8">
              <a:extLst>
                <a:ext uri="{FF2B5EF4-FFF2-40B4-BE49-F238E27FC236}">
                  <a16:creationId xmlns:a16="http://schemas.microsoft.com/office/drawing/2014/main" xmlns="" id="{970F14CD-E44B-6171-B1F2-45BD02F3F5E2}"/>
                </a:ext>
              </a:extLst>
            </p:cNvPr>
            <p:cNvCxnSpPr/>
            <p:nvPr/>
          </p:nvCxnSpPr>
          <p:spPr>
            <a:xfrm>
              <a:off x="3571102" y="2576534"/>
              <a:ext cx="457200" cy="0"/>
            </a:xfrm>
            <a:prstGeom prst="line">
              <a:avLst/>
            </a:prstGeom>
            <a:ln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0" name="Picture 9">
            <a:extLst>
              <a:ext uri="{FF2B5EF4-FFF2-40B4-BE49-F238E27FC236}">
                <a16:creationId xmlns:a16="http://schemas.microsoft.com/office/drawing/2014/main" xmlns="" id="{1D7B6547-4CC8-6692-7381-819CA111131D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9814543" y="1633637"/>
            <a:ext cx="2374282" cy="372110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xmlns="" id="{96153B6E-ACD4-1689-69D2-8C69F7DDA3A8}"/>
              </a:ext>
            </a:extLst>
          </p:cNvPr>
          <p:cNvSpPr txBox="1"/>
          <p:nvPr/>
        </p:nvSpPr>
        <p:spPr>
          <a:xfrm>
            <a:off x="10138799" y="6550224"/>
            <a:ext cx="205002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****P&lt;0.0001, **P&lt;0.01</a:t>
            </a:r>
          </a:p>
        </p:txBody>
      </p:sp>
    </p:spTree>
    <p:extLst>
      <p:ext uri="{BB962C8B-B14F-4D97-AF65-F5344CB8AC3E}">
        <p14:creationId xmlns:p14="http://schemas.microsoft.com/office/powerpoint/2010/main" val="39717488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xmlns="" id="{F4ECC623-96BA-3E57-8636-BD983B0B0E9F}"/>
              </a:ext>
            </a:extLst>
          </p:cNvPr>
          <p:cNvSpPr txBox="1"/>
          <p:nvPr/>
        </p:nvSpPr>
        <p:spPr>
          <a:xfrm>
            <a:off x="344864" y="1"/>
            <a:ext cx="1159398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AAV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constructs could rescue CLEAR network gene expression in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RPE cells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in vivo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xmlns="" id="{4D0A29F4-0E68-8FFE-489D-FCEEE49F296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2359" y="850453"/>
            <a:ext cx="2894846" cy="41783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xmlns="" id="{B6C29B47-4267-6103-B6BF-8A50B787F33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42751" y="1053653"/>
            <a:ext cx="2780576" cy="39751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D41C9BFB-72ED-A0E4-B817-5D9E4BC1DA0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81409" y="952053"/>
            <a:ext cx="2907543" cy="39751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xmlns="" id="{EEAAD71A-3203-C114-1F88-1C7F11497B9E}"/>
              </a:ext>
            </a:extLst>
          </p:cNvPr>
          <p:cNvSpPr txBox="1"/>
          <p:nvPr/>
        </p:nvSpPr>
        <p:spPr>
          <a:xfrm>
            <a:off x="8414416" y="6550224"/>
            <a:ext cx="377441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****P&lt;0.0001, ***P&lt;0.001, **P&lt;0.01, *P&lt;0.05</a:t>
            </a:r>
          </a:p>
        </p:txBody>
      </p:sp>
    </p:spTree>
    <p:extLst>
      <p:ext uri="{BB962C8B-B14F-4D97-AF65-F5344CB8AC3E}">
        <p14:creationId xmlns:p14="http://schemas.microsoft.com/office/powerpoint/2010/main" val="379309360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25" descr="A row of black squares&#10;&#10;Description automatically generated">
            <a:extLst>
              <a:ext uri="{FF2B5EF4-FFF2-40B4-BE49-F238E27FC236}">
                <a16:creationId xmlns:a16="http://schemas.microsoft.com/office/drawing/2014/main" xmlns="" id="{359FDFFA-3622-686E-45AF-F4CED571C735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6741" t="47588" r="35875" b="49876"/>
          <a:stretch/>
        </p:blipFill>
        <p:spPr>
          <a:xfrm rot="10800000">
            <a:off x="2039132" y="2296750"/>
            <a:ext cx="1554075" cy="457200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xmlns="" id="{6099075D-A9DA-7DD7-27E6-2CB3F4C3B29A}"/>
              </a:ext>
            </a:extLst>
          </p:cNvPr>
          <p:cNvSpPr txBox="1"/>
          <p:nvPr/>
        </p:nvSpPr>
        <p:spPr>
          <a:xfrm>
            <a:off x="1008080" y="2394529"/>
            <a:ext cx="111572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p62/SQSTM1</a:t>
            </a:r>
          </a:p>
        </p:txBody>
      </p:sp>
      <p:pic>
        <p:nvPicPr>
          <p:cNvPr id="6" name="Content Placeholder 8" descr="A black and white image of a boat&#10;&#10;Description automatically generated">
            <a:extLst>
              <a:ext uri="{FF2B5EF4-FFF2-40B4-BE49-F238E27FC236}">
                <a16:creationId xmlns:a16="http://schemas.microsoft.com/office/drawing/2014/main" xmlns="" id="{6806398B-58F0-76CA-7E5A-A06BF63D380C}"/>
              </a:ext>
            </a:extLst>
          </p:cNvPr>
          <p:cNvPicPr>
            <a:picLocks noGrp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077" t="57904" r="38925" b="39454"/>
          <a:stretch/>
        </p:blipFill>
        <p:spPr>
          <a:xfrm rot="10800000">
            <a:off x="8025289" y="2584885"/>
            <a:ext cx="1554075" cy="457200"/>
          </a:xfrm>
          <a:ln w="3175">
            <a:solidFill>
              <a:schemeClr val="tx1"/>
            </a:solidFill>
          </a:ln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xmlns="" id="{F7209BDD-0D25-A34C-5801-8B983EBDA7D2}"/>
              </a:ext>
            </a:extLst>
          </p:cNvPr>
          <p:cNvSpPr txBox="1"/>
          <p:nvPr/>
        </p:nvSpPr>
        <p:spPr>
          <a:xfrm>
            <a:off x="7158430" y="2717752"/>
            <a:ext cx="92501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E-cadherin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xmlns="" id="{E591677C-3036-81C5-D122-618D82A37589}"/>
              </a:ext>
            </a:extLst>
          </p:cNvPr>
          <p:cNvSpPr txBox="1"/>
          <p:nvPr/>
        </p:nvSpPr>
        <p:spPr>
          <a:xfrm>
            <a:off x="7548027" y="3210163"/>
            <a:ext cx="525969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Actin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xmlns="" id="{0B16A51E-8826-5E72-CAB6-D0B8F0A2EBAE}"/>
              </a:ext>
            </a:extLst>
          </p:cNvPr>
          <p:cNvSpPr txBox="1"/>
          <p:nvPr/>
        </p:nvSpPr>
        <p:spPr>
          <a:xfrm>
            <a:off x="3539367" y="2374620"/>
            <a:ext cx="6958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62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xmlns="" id="{9085D72C-E19D-C8B6-9EE2-AE2EDCFD2CF3}"/>
              </a:ext>
            </a:extLst>
          </p:cNvPr>
          <p:cNvSpPr txBox="1"/>
          <p:nvPr/>
        </p:nvSpPr>
        <p:spPr>
          <a:xfrm>
            <a:off x="3511229" y="3462964"/>
            <a:ext cx="78078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120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xmlns="" id="{0913CD73-0F3F-ADAC-24B0-31ADA1DFFC90}"/>
              </a:ext>
            </a:extLst>
          </p:cNvPr>
          <p:cNvSpPr txBox="1"/>
          <p:nvPr/>
        </p:nvSpPr>
        <p:spPr>
          <a:xfrm>
            <a:off x="9514323" y="2676035"/>
            <a:ext cx="78078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135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xmlns="" id="{CF4CEE2D-6201-63F9-0427-B6B4C7BA9510}"/>
              </a:ext>
            </a:extLst>
          </p:cNvPr>
          <p:cNvSpPr txBox="1"/>
          <p:nvPr/>
        </p:nvSpPr>
        <p:spPr>
          <a:xfrm>
            <a:off x="9514323" y="3194845"/>
            <a:ext cx="6958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42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7" name="Picture 26" descr="A close-up of a test&#10;&#10;Description automatically generated">
            <a:extLst>
              <a:ext uri="{FF2B5EF4-FFF2-40B4-BE49-F238E27FC236}">
                <a16:creationId xmlns:a16="http://schemas.microsoft.com/office/drawing/2014/main" xmlns="" id="{5176A729-3B5B-64A4-978F-53265EF5FE1A}"/>
              </a:ext>
            </a:extLst>
          </p:cNvPr>
          <p:cNvPicPr>
            <a:picLocks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577" t="38174" r="39831" b="59750"/>
          <a:stretch/>
        </p:blipFill>
        <p:spPr>
          <a:xfrm rot="10800000" flipV="1">
            <a:off x="2037779" y="3336355"/>
            <a:ext cx="1550641" cy="457200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pic>
        <p:nvPicPr>
          <p:cNvPr id="29" name="Picture 28" descr="A blurry image of a white object&#10;&#10;Description automatically generated">
            <a:extLst>
              <a:ext uri="{FF2B5EF4-FFF2-40B4-BE49-F238E27FC236}">
                <a16:creationId xmlns:a16="http://schemas.microsoft.com/office/drawing/2014/main" xmlns="" id="{947332D7-2DF0-E445-002A-AD7F06C7BEA4}"/>
              </a:ext>
            </a:extLst>
          </p:cNvPr>
          <p:cNvPicPr>
            <a:picLocks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7773" t="58458" r="34451" b="39390"/>
          <a:stretch/>
        </p:blipFill>
        <p:spPr>
          <a:xfrm rot="10800000" flipV="1">
            <a:off x="8027487" y="3104744"/>
            <a:ext cx="1550641" cy="45720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30" name="TextBox 29">
            <a:extLst>
              <a:ext uri="{FF2B5EF4-FFF2-40B4-BE49-F238E27FC236}">
                <a16:creationId xmlns:a16="http://schemas.microsoft.com/office/drawing/2014/main" xmlns="" id="{BF1A11D4-C47C-A9B1-E5B5-C52B2F21BF54}"/>
              </a:ext>
            </a:extLst>
          </p:cNvPr>
          <p:cNvSpPr txBox="1"/>
          <p:nvPr/>
        </p:nvSpPr>
        <p:spPr>
          <a:xfrm rot="17828048">
            <a:off x="2164065" y="1987886"/>
            <a:ext cx="396262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/>
              <a:t>WT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xmlns="" id="{E5D9A5DC-9FB3-6948-086B-B729376F4501}"/>
              </a:ext>
            </a:extLst>
          </p:cNvPr>
          <p:cNvSpPr txBox="1"/>
          <p:nvPr/>
        </p:nvSpPr>
        <p:spPr>
          <a:xfrm rot="17828048">
            <a:off x="2294906" y="1514772"/>
            <a:ext cx="1462260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+ PBS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xmlns="" id="{4D7E109A-5CAC-2FE8-F801-658449FAC7C5}"/>
              </a:ext>
            </a:extLst>
          </p:cNvPr>
          <p:cNvSpPr txBox="1"/>
          <p:nvPr/>
        </p:nvSpPr>
        <p:spPr>
          <a:xfrm rot="17828048">
            <a:off x="2822385" y="1344586"/>
            <a:ext cx="1572225" cy="46154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cKO + </a:t>
            </a:r>
          </a:p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AAV-hVDM2-</a:t>
            </a:r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</a:p>
        </p:txBody>
      </p:sp>
      <p:pic>
        <p:nvPicPr>
          <p:cNvPr id="44" name="Picture 43" descr="A close-up of a test&#10;&#10;Description automatically generated">
            <a:extLst>
              <a:ext uri="{FF2B5EF4-FFF2-40B4-BE49-F238E27FC236}">
                <a16:creationId xmlns:a16="http://schemas.microsoft.com/office/drawing/2014/main" xmlns="" id="{97F35646-90A9-4F00-0583-7557C50A26B0}"/>
              </a:ext>
            </a:extLst>
          </p:cNvPr>
          <p:cNvPicPr>
            <a:picLocks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965" t="58138" r="39162" b="37788"/>
          <a:stretch/>
        </p:blipFill>
        <p:spPr>
          <a:xfrm>
            <a:off x="2034344" y="2816668"/>
            <a:ext cx="1554075" cy="456971"/>
          </a:xfrm>
          <a:prstGeom prst="rect">
            <a:avLst/>
          </a:prstGeom>
          <a:ln w="3175">
            <a:solidFill>
              <a:schemeClr val="tx1"/>
            </a:solidFill>
          </a:ln>
        </p:spPr>
      </p:pic>
      <p:sp>
        <p:nvSpPr>
          <p:cNvPr id="45" name="TextBox 44">
            <a:extLst>
              <a:ext uri="{FF2B5EF4-FFF2-40B4-BE49-F238E27FC236}">
                <a16:creationId xmlns:a16="http://schemas.microsoft.com/office/drawing/2014/main" xmlns="" id="{BAD2556F-5797-5804-5CCF-CF643EA25E48}"/>
              </a:ext>
            </a:extLst>
          </p:cNvPr>
          <p:cNvSpPr txBox="1"/>
          <p:nvPr/>
        </p:nvSpPr>
        <p:spPr>
          <a:xfrm>
            <a:off x="3539367" y="2773006"/>
            <a:ext cx="6958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25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xmlns="" id="{BF9511E2-3C15-B2C4-7E4E-9EAFF6685D59}"/>
              </a:ext>
            </a:extLst>
          </p:cNvPr>
          <p:cNvSpPr txBox="1"/>
          <p:nvPr/>
        </p:nvSpPr>
        <p:spPr>
          <a:xfrm>
            <a:off x="3530866" y="3005993"/>
            <a:ext cx="69584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23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KDa</a:t>
            </a:r>
            <a:endParaRPr lang="en-US" sz="12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xmlns="" id="{5C27C686-C2B5-0912-22B8-8D0A9064C2F0}"/>
              </a:ext>
            </a:extLst>
          </p:cNvPr>
          <p:cNvSpPr txBox="1"/>
          <p:nvPr/>
        </p:nvSpPr>
        <p:spPr>
          <a:xfrm>
            <a:off x="1" y="62602"/>
            <a:ext cx="1213043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AAV-hVDM2-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construct could rescue the abnormal autophagosome and cell junction marker expression in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RPE cells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in vivo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xmlns="" id="{C4936C98-EBD9-E893-9CB2-40D582C2AA0B}"/>
              </a:ext>
            </a:extLst>
          </p:cNvPr>
          <p:cNvSpPr txBox="1"/>
          <p:nvPr/>
        </p:nvSpPr>
        <p:spPr>
          <a:xfrm>
            <a:off x="776284" y="2891963"/>
            <a:ext cx="133527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Symbol" pitchFamily="2" charset="2"/>
                <a:cs typeface="Arial" panose="020B0604020202020204" pitchFamily="34" charset="0"/>
              </a:rPr>
              <a:t>b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A3/A1-crystallin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xmlns="" id="{0AE1995F-FC76-8389-CE92-BC1BD512F347}"/>
              </a:ext>
            </a:extLst>
          </p:cNvPr>
          <p:cNvSpPr txBox="1"/>
          <p:nvPr/>
        </p:nvSpPr>
        <p:spPr>
          <a:xfrm>
            <a:off x="1361716" y="3389397"/>
            <a:ext cx="717125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Vinculin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xmlns="" id="{EC4FB879-D440-1780-3606-ACA16222611A}"/>
              </a:ext>
            </a:extLst>
          </p:cNvPr>
          <p:cNvSpPr txBox="1"/>
          <p:nvPr/>
        </p:nvSpPr>
        <p:spPr>
          <a:xfrm rot="17828048">
            <a:off x="8076043" y="2292461"/>
            <a:ext cx="396262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/>
              <a:t>WT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xmlns="" id="{4931DC0F-5CA4-77E6-CFA5-98867F8FB8EC}"/>
              </a:ext>
            </a:extLst>
          </p:cNvPr>
          <p:cNvSpPr txBox="1"/>
          <p:nvPr/>
        </p:nvSpPr>
        <p:spPr>
          <a:xfrm rot="17828048">
            <a:off x="8281006" y="1819347"/>
            <a:ext cx="1462260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1200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+ PBS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xmlns="" id="{C6ED374E-8AB9-BF21-92CD-DADE849E801B}"/>
              </a:ext>
            </a:extLst>
          </p:cNvPr>
          <p:cNvSpPr txBox="1"/>
          <p:nvPr/>
        </p:nvSpPr>
        <p:spPr>
          <a:xfrm rot="17828048">
            <a:off x="8808485" y="1649161"/>
            <a:ext cx="1572225" cy="46154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cKO + </a:t>
            </a:r>
          </a:p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AAV-hVDM2-</a:t>
            </a:r>
            <a:r>
              <a:rPr lang="en-US" sz="12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xmlns="" id="{5E1AE9FB-122C-ED93-18DA-4F6DDED4B31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82396" y="3929905"/>
            <a:ext cx="4812047" cy="2501900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xmlns="" id="{3D8721D5-991C-4C03-1CE0-02F0B2665E10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b="41994"/>
          <a:stretch/>
        </p:blipFill>
        <p:spPr>
          <a:xfrm>
            <a:off x="6746979" y="3996839"/>
            <a:ext cx="4900923" cy="2327899"/>
          </a:xfrm>
          <a:prstGeom prst="rect">
            <a:avLst/>
          </a:prstGeom>
        </p:spPr>
      </p:pic>
      <p:sp>
        <p:nvSpPr>
          <p:cNvPr id="25" name="TextBox 24">
            <a:extLst>
              <a:ext uri="{FF2B5EF4-FFF2-40B4-BE49-F238E27FC236}">
                <a16:creationId xmlns:a16="http://schemas.microsoft.com/office/drawing/2014/main" xmlns="" id="{787A051F-C16E-B3A7-AE6E-EF8D842D07DD}"/>
              </a:ext>
            </a:extLst>
          </p:cNvPr>
          <p:cNvSpPr txBox="1"/>
          <p:nvPr/>
        </p:nvSpPr>
        <p:spPr>
          <a:xfrm>
            <a:off x="7529071" y="6221102"/>
            <a:ext cx="95866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E-Cadherin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xmlns="" id="{69883CBC-778F-F7C4-E871-E13322FA6D3B}"/>
              </a:ext>
            </a:extLst>
          </p:cNvPr>
          <p:cNvSpPr txBox="1"/>
          <p:nvPr/>
        </p:nvSpPr>
        <p:spPr>
          <a:xfrm>
            <a:off x="11029143" y="6605742"/>
            <a:ext cx="123751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****P&lt;0.0001</a:t>
            </a:r>
          </a:p>
        </p:txBody>
      </p:sp>
    </p:spTree>
    <p:extLst>
      <p:ext uri="{BB962C8B-B14F-4D97-AF65-F5344CB8AC3E}">
        <p14:creationId xmlns:p14="http://schemas.microsoft.com/office/powerpoint/2010/main" val="133916015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xmlns="" id="{0C110190-1A15-DD8E-7021-7B09B78574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441" y="1981200"/>
            <a:ext cx="5484971" cy="28956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xmlns="" id="{3042ED27-8635-235D-76C2-72CAB0082368}"/>
              </a:ext>
            </a:extLst>
          </p:cNvPr>
          <p:cNvSpPr txBox="1"/>
          <p:nvPr/>
        </p:nvSpPr>
        <p:spPr>
          <a:xfrm>
            <a:off x="262754" y="82661"/>
            <a:ext cx="1157208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AAV-hVMD2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construct could rescue the retinal function alterations in the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dirty="0" err="1">
                <a:latin typeface="Arial" panose="020B0604020202020204" pitchFamily="34" charset="0"/>
                <a:cs typeface="Arial" panose="020B0604020202020204" pitchFamily="34" charset="0"/>
              </a:rPr>
              <a:t>cKO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mouse model</a:t>
            </a:r>
            <a:endParaRPr lang="en-US" sz="2400" b="1" i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xmlns="" id="{D2F16D8D-27F0-5591-EDB6-F54DDF7C0C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16550" y="1930400"/>
            <a:ext cx="5472275" cy="29464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xmlns="" id="{75634904-0D20-D297-8BA0-22D11D415017}"/>
              </a:ext>
            </a:extLst>
          </p:cNvPr>
          <p:cNvSpPr txBox="1"/>
          <p:nvPr/>
        </p:nvSpPr>
        <p:spPr>
          <a:xfrm>
            <a:off x="9566674" y="6550224"/>
            <a:ext cx="262215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***P&lt;0.001, **P&lt;0.01, *P&lt;0.05</a:t>
            </a:r>
          </a:p>
        </p:txBody>
      </p:sp>
    </p:spTree>
    <p:extLst>
      <p:ext uri="{BB962C8B-B14F-4D97-AF65-F5344CB8AC3E}">
        <p14:creationId xmlns:p14="http://schemas.microsoft.com/office/powerpoint/2010/main" val="414852592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xmlns="" id="{651B2EF9-E922-38B9-8105-D78FE73C4E54}"/>
              </a:ext>
            </a:extLst>
          </p:cNvPr>
          <p:cNvSpPr/>
          <p:nvPr/>
        </p:nvSpPr>
        <p:spPr>
          <a:xfrm>
            <a:off x="276164" y="-43137"/>
            <a:ext cx="11787865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latin typeface="Symbol" pitchFamily="2" charset="2"/>
                <a:cs typeface="Arial" panose="020B0604020202020204" pitchFamily="34" charset="0"/>
              </a:rPr>
              <a:t>b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A3/A1-crystallin can mitigate mTORC1 and 2-dependent pathways in RPE cells from </a:t>
            </a:r>
            <a:r>
              <a:rPr lang="en-US" sz="2400" b="1" i="1" dirty="0">
                <a:latin typeface="Arial" panose="020B0604020202020204" pitchFamily="34" charset="0"/>
                <a:cs typeface="Arial" panose="020B0604020202020204" pitchFamily="34" charset="0"/>
              </a:rPr>
              <a:t>mLST8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 KI mice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xmlns="" id="{2B684863-AEAE-EC7A-E27E-460A074713B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45989"/>
          <a:stretch/>
        </p:blipFill>
        <p:spPr>
          <a:xfrm>
            <a:off x="124796" y="545289"/>
            <a:ext cx="2476078" cy="1517981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xmlns="" id="{ED5E5FE5-ED7D-0EC1-0AAE-AADB2D099018}"/>
              </a:ext>
            </a:extLst>
          </p:cNvPr>
          <p:cNvSpPr txBox="1"/>
          <p:nvPr/>
        </p:nvSpPr>
        <p:spPr>
          <a:xfrm>
            <a:off x="2663821" y="777905"/>
            <a:ext cx="9248842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Euthanize at 10 months of age: WB for mTORC1 and 2 targets, melanosome-related and autophagy proteins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endParaRPr lang="en-US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Euthanize at 12 months of age: ERG (retinal function) and hematoxylin-eosin staining (retinal structural analysis)</a:t>
            </a: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xmlns="" id="{58AA1C8C-6876-90F9-305C-777689F3C1FD}"/>
              </a:ext>
            </a:extLst>
          </p:cNvPr>
          <p:cNvGrpSpPr/>
          <p:nvPr/>
        </p:nvGrpSpPr>
        <p:grpSpPr>
          <a:xfrm>
            <a:off x="0" y="2832258"/>
            <a:ext cx="4047794" cy="3633508"/>
            <a:chOff x="178649" y="2549187"/>
            <a:chExt cx="4048848" cy="3633508"/>
          </a:xfrm>
        </p:grpSpPr>
        <p:sp>
          <p:nvSpPr>
            <p:cNvPr id="6" name="TextBox 5">
              <a:extLst>
                <a:ext uri="{FF2B5EF4-FFF2-40B4-BE49-F238E27FC236}">
                  <a16:creationId xmlns:a16="http://schemas.microsoft.com/office/drawing/2014/main" xmlns="" id="{7373035A-B244-1B61-0F3E-943F663FFF32}"/>
                </a:ext>
              </a:extLst>
            </p:cNvPr>
            <p:cNvSpPr txBox="1"/>
            <p:nvPr/>
          </p:nvSpPr>
          <p:spPr>
            <a:xfrm>
              <a:off x="901120" y="5028837"/>
              <a:ext cx="60305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PMEL</a:t>
              </a:r>
            </a:p>
          </p:txBody>
        </p:sp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xmlns="" id="{4CA15669-17D6-27C0-7A37-772201869509}"/>
                </a:ext>
              </a:extLst>
            </p:cNvPr>
            <p:cNvPicPr>
              <a:picLocks/>
            </p:cNvPicPr>
            <p:nvPr/>
          </p:nvPicPr>
          <p:blipFill rotWithShape="1">
            <a:blip r:embed="rId3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rightnessContrast bright="20000" contrast="40000"/>
                      </a14:imgEffect>
                    </a14:imgLayer>
                  </a14:imgProps>
                </a:ext>
              </a:extLst>
            </a:blip>
            <a:srcRect l="15622" t="25225" r="69597" b="53492"/>
            <a:stretch/>
          </p:blipFill>
          <p:spPr>
            <a:xfrm flipH="1">
              <a:off x="1471563" y="3246764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xmlns="" id="{1CB630CA-CDFD-05D5-474F-FAE1CDA3A433}"/>
                </a:ext>
              </a:extLst>
            </p:cNvPr>
            <p:cNvPicPr>
              <a:picLocks/>
            </p:cNvPicPr>
            <p:nvPr/>
          </p:nvPicPr>
          <p:blipFill rotWithShape="1">
            <a:blip r:embed="rId5"/>
            <a:srcRect l="19052" t="30606" r="62890" b="46190"/>
            <a:stretch/>
          </p:blipFill>
          <p:spPr>
            <a:xfrm flipH="1">
              <a:off x="1471564" y="3674454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9" name="TextBox 8">
              <a:extLst>
                <a:ext uri="{FF2B5EF4-FFF2-40B4-BE49-F238E27FC236}">
                  <a16:creationId xmlns:a16="http://schemas.microsoft.com/office/drawing/2014/main" xmlns="" id="{EDFFE3C5-7089-2C34-7651-5C0FD3357DA4}"/>
                </a:ext>
              </a:extLst>
            </p:cNvPr>
            <p:cNvSpPr txBox="1"/>
            <p:nvPr/>
          </p:nvSpPr>
          <p:spPr>
            <a:xfrm>
              <a:off x="913141" y="3246006"/>
              <a:ext cx="628698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P-S6K</a:t>
              </a:r>
            </a:p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(Thr-389)</a:t>
              </a: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xmlns="" id="{F5E99B4A-C250-C839-491D-1FEDEBA46682}"/>
                </a:ext>
              </a:extLst>
            </p:cNvPr>
            <p:cNvSpPr txBox="1"/>
            <p:nvPr/>
          </p:nvSpPr>
          <p:spPr>
            <a:xfrm>
              <a:off x="1067029" y="3660749"/>
              <a:ext cx="47481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S6K</a:t>
              </a: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xmlns="" id="{1D3EB136-DAD8-CD2A-5B43-F2C446A25846}"/>
                </a:ext>
              </a:extLst>
            </p:cNvPr>
            <p:cNvSpPr txBox="1"/>
            <p:nvPr/>
          </p:nvSpPr>
          <p:spPr>
            <a:xfrm>
              <a:off x="2843163" y="3273269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70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xmlns="" id="{8E78B494-F935-39A6-9BF9-21B46990A271}"/>
                </a:ext>
              </a:extLst>
            </p:cNvPr>
            <p:cNvSpPr txBox="1"/>
            <p:nvPr/>
          </p:nvSpPr>
          <p:spPr>
            <a:xfrm>
              <a:off x="2843163" y="3660748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70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xmlns="" id="{F75AE0D5-2265-6217-FCD7-17FAEB3FD423}"/>
                </a:ext>
              </a:extLst>
            </p:cNvPr>
            <p:cNvPicPr>
              <a:picLocks/>
            </p:cNvPicPr>
            <p:nvPr/>
          </p:nvPicPr>
          <p:blipFill rotWithShape="1">
            <a:blip r:embed="rId6"/>
            <a:srcRect l="41674" t="18615" r="50748" b="78441"/>
            <a:stretch/>
          </p:blipFill>
          <p:spPr>
            <a:xfrm>
              <a:off x="1471563" y="4096654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xmlns="" id="{93839DC5-9C45-9490-C3CE-F05E1DB75D5E}"/>
                </a:ext>
              </a:extLst>
            </p:cNvPr>
            <p:cNvSpPr txBox="1"/>
            <p:nvPr/>
          </p:nvSpPr>
          <p:spPr>
            <a:xfrm>
              <a:off x="869860" y="4124957"/>
              <a:ext cx="646331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P-Akt1</a:t>
              </a:r>
            </a:p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800" b="0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(Ser-473)</a:t>
              </a:r>
            </a:p>
          </p:txBody>
        </p:sp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xmlns="" id="{9834EE97-C8AC-0535-A0AD-C0D7DB4973C7}"/>
                </a:ext>
              </a:extLst>
            </p:cNvPr>
            <p:cNvPicPr>
              <a:picLocks/>
            </p:cNvPicPr>
            <p:nvPr/>
          </p:nvPicPr>
          <p:blipFill rotWithShape="1">
            <a:blip r:embed="rId7">
              <a:extLst>
                <a:ext uri="{BEBA8EAE-BF5A-486C-A8C5-ECC9F3942E4B}">
                  <a14:imgProps xmlns:a14="http://schemas.microsoft.com/office/drawing/2010/main">
                    <a14:imgLayer r:embed="rId8">
                      <a14:imgEffect>
                        <a14:brightnessContrast bright="-25000" contrast="40000"/>
                      </a14:imgEffect>
                    </a14:imgLayer>
                  </a14:imgProps>
                </a:ext>
              </a:extLst>
            </a:blip>
            <a:srcRect l="12444" t="66550" r="43601" b="13574"/>
            <a:stretch/>
          </p:blipFill>
          <p:spPr>
            <a:xfrm flipH="1">
              <a:off x="1471563" y="4518805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xmlns="" id="{191FB2E9-87CA-E2F6-FD26-C74F72EEEDDC}"/>
                </a:ext>
              </a:extLst>
            </p:cNvPr>
            <p:cNvSpPr txBox="1"/>
            <p:nvPr/>
          </p:nvSpPr>
          <p:spPr>
            <a:xfrm>
              <a:off x="1023748" y="4563185"/>
              <a:ext cx="518091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AKt1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xmlns="" id="{DA9D5BC7-3E52-8C73-BCF1-5804B919C852}"/>
                </a:ext>
              </a:extLst>
            </p:cNvPr>
            <p:cNvSpPr txBox="1"/>
            <p:nvPr/>
          </p:nvSpPr>
          <p:spPr>
            <a:xfrm>
              <a:off x="2843163" y="4114729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60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xmlns="" id="{DE606E8E-A8D0-B3A9-DA61-65DD8D986C26}"/>
                </a:ext>
              </a:extLst>
            </p:cNvPr>
            <p:cNvSpPr txBox="1"/>
            <p:nvPr/>
          </p:nvSpPr>
          <p:spPr>
            <a:xfrm>
              <a:off x="2843163" y="4544136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60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xmlns="" id="{E9C075B3-C138-B75D-7782-1E24B37EB146}"/>
                </a:ext>
              </a:extLst>
            </p:cNvPr>
            <p:cNvPicPr>
              <a:picLocks/>
            </p:cNvPicPr>
            <p:nvPr/>
          </p:nvPicPr>
          <p:blipFill rotWithShape="1">
            <a:blip r:embed="rId9"/>
            <a:srcRect l="48575" t="39290" r="17591" b="45298"/>
            <a:stretch/>
          </p:blipFill>
          <p:spPr>
            <a:xfrm flipH="1">
              <a:off x="1459542" y="4973543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xmlns="" id="{3054BE38-720D-8D5F-1C58-34E9FFFE9955}"/>
                </a:ext>
              </a:extLst>
            </p:cNvPr>
            <p:cNvSpPr txBox="1"/>
            <p:nvPr/>
          </p:nvSpPr>
          <p:spPr>
            <a:xfrm>
              <a:off x="2831142" y="4984169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85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xmlns="" id="{F6042B29-B481-C842-DB9A-78AA1023DFBA}"/>
                </a:ext>
              </a:extLst>
            </p:cNvPr>
            <p:cNvSpPr txBox="1"/>
            <p:nvPr/>
          </p:nvSpPr>
          <p:spPr>
            <a:xfrm rot="19652765">
              <a:off x="1512689" y="2955620"/>
              <a:ext cx="42511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WT</a:t>
              </a:r>
            </a:p>
          </p:txBody>
        </p:sp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xmlns="" id="{E564AEA8-8849-3050-7F67-75212DF601DC}"/>
                </a:ext>
              </a:extLst>
            </p:cNvPr>
            <p:cNvSpPr txBox="1"/>
            <p:nvPr/>
          </p:nvSpPr>
          <p:spPr>
            <a:xfrm rot="19652765">
              <a:off x="1807028" y="2689494"/>
              <a:ext cx="135325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i="1" dirty="0">
                  <a:latin typeface="Arial" panose="020B0604020202020204" pitchFamily="34" charset="0"/>
                  <a:cs typeface="Arial" panose="020B0604020202020204" pitchFamily="34" charset="0"/>
                </a:rPr>
                <a:t>mLST8</a:t>
              </a:r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 KI + PBS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xmlns="" id="{CF1C721B-26E8-C2B1-3FB9-7580B5001062}"/>
                </a:ext>
              </a:extLst>
            </p:cNvPr>
            <p:cNvSpPr txBox="1"/>
            <p:nvPr/>
          </p:nvSpPr>
          <p:spPr>
            <a:xfrm rot="19652765">
              <a:off x="2264139" y="2549187"/>
              <a:ext cx="1963358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i="1" dirty="0">
                  <a:latin typeface="Arial" panose="020B0604020202020204" pitchFamily="34" charset="0"/>
                  <a:cs typeface="Arial" panose="020B0604020202020204" pitchFamily="34" charset="0"/>
                </a:rPr>
                <a:t>mLST8</a:t>
              </a:r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 KI + AAV2-</a:t>
              </a:r>
              <a:r>
                <a:rPr lang="en-US" sz="1200" i="1" dirty="0">
                  <a:latin typeface="Arial" panose="020B0604020202020204" pitchFamily="34" charset="0"/>
                  <a:cs typeface="Arial" panose="020B0604020202020204" pitchFamily="34" charset="0"/>
                </a:rPr>
                <a:t>Cryba1</a:t>
              </a:r>
            </a:p>
          </p:txBody>
        </p:sp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xmlns="" id="{805D5D41-56B3-30D7-2D08-F3FCFC31AD65}"/>
                </a:ext>
              </a:extLst>
            </p:cNvPr>
            <p:cNvPicPr>
              <a:picLocks/>
            </p:cNvPicPr>
            <p:nvPr/>
          </p:nvPicPr>
          <p:blipFill rotWithShape="1">
            <a:blip r:embed="rId10"/>
            <a:srcRect l="52616" t="12521" r="23969" b="77878"/>
            <a:stretch/>
          </p:blipFill>
          <p:spPr>
            <a:xfrm flipH="1">
              <a:off x="1447668" y="5404198"/>
              <a:ext cx="1371599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xmlns="" id="{7F3DE4CC-43E7-3B37-A02B-661CA54ABF38}"/>
                </a:ext>
              </a:extLst>
            </p:cNvPr>
            <p:cNvSpPr txBox="1"/>
            <p:nvPr/>
          </p:nvSpPr>
          <p:spPr>
            <a:xfrm>
              <a:off x="178649" y="5422886"/>
              <a:ext cx="1345240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Symbol" pitchFamily="2" charset="2"/>
                  <a:cs typeface="Arial" panose="020B0604020202020204" pitchFamily="34" charset="0"/>
                </a:rPr>
                <a:t>b</a:t>
              </a:r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A3/A1 crystallin</a:t>
              </a: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xmlns="" id="{97C4A3BD-265C-0B2C-63F8-A5F39A265BAB}"/>
                </a:ext>
              </a:extLst>
            </p:cNvPr>
            <p:cNvSpPr txBox="1"/>
            <p:nvPr/>
          </p:nvSpPr>
          <p:spPr>
            <a:xfrm>
              <a:off x="2831142" y="5352784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25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xmlns="" id="{D77A9A14-5B42-D96C-14ED-2578072CFD28}"/>
                </a:ext>
              </a:extLst>
            </p:cNvPr>
            <p:cNvSpPr txBox="1"/>
            <p:nvPr/>
          </p:nvSpPr>
          <p:spPr>
            <a:xfrm>
              <a:off x="2831142" y="5543510"/>
              <a:ext cx="670376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23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pic>
          <p:nvPicPr>
            <p:cNvPr id="28" name="Picture 27">
              <a:extLst>
                <a:ext uri="{FF2B5EF4-FFF2-40B4-BE49-F238E27FC236}">
                  <a16:creationId xmlns:a16="http://schemas.microsoft.com/office/drawing/2014/main" xmlns="" id="{869749E6-B3E2-37F3-090E-7B1C98390056}"/>
                </a:ext>
              </a:extLst>
            </p:cNvPr>
            <p:cNvPicPr>
              <a:picLocks/>
            </p:cNvPicPr>
            <p:nvPr/>
          </p:nvPicPr>
          <p:blipFill rotWithShape="1">
            <a:blip r:embed="rId11"/>
            <a:srcRect l="49572" t="5185" r="24902" b="72021"/>
            <a:stretch/>
          </p:blipFill>
          <p:spPr>
            <a:xfrm>
              <a:off x="1446914" y="5816935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xmlns="" id="{5AE78C03-39D7-2784-80F2-44E643961595}"/>
                </a:ext>
              </a:extLst>
            </p:cNvPr>
            <p:cNvSpPr txBox="1"/>
            <p:nvPr/>
          </p:nvSpPr>
          <p:spPr>
            <a:xfrm>
              <a:off x="785928" y="5883344"/>
              <a:ext cx="717312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Vinculin</a:t>
              </a:r>
            </a:p>
          </p:txBody>
        </p:sp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xmlns="" id="{3F251C27-BA68-0676-7CD7-96A5EFC6B737}"/>
                </a:ext>
              </a:extLst>
            </p:cNvPr>
            <p:cNvSpPr txBox="1"/>
            <p:nvPr/>
          </p:nvSpPr>
          <p:spPr>
            <a:xfrm>
              <a:off x="2797698" y="5865903"/>
              <a:ext cx="755335" cy="27699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120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</p:grpSp>
      <p:pic>
        <p:nvPicPr>
          <p:cNvPr id="31" name="Picture 30">
            <a:extLst>
              <a:ext uri="{FF2B5EF4-FFF2-40B4-BE49-F238E27FC236}">
                <a16:creationId xmlns:a16="http://schemas.microsoft.com/office/drawing/2014/main" xmlns="" id="{8520DDC8-CCFA-2F4B-DF5E-CA0294B9854C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4035063" y="2520628"/>
            <a:ext cx="3381001" cy="4088099"/>
          </a:xfrm>
          <a:prstGeom prst="rect">
            <a:avLst/>
          </a:prstGeom>
        </p:spPr>
      </p:pic>
      <p:grpSp>
        <p:nvGrpSpPr>
          <p:cNvPr id="32" name="Group 31">
            <a:extLst>
              <a:ext uri="{FF2B5EF4-FFF2-40B4-BE49-F238E27FC236}">
                <a16:creationId xmlns:a16="http://schemas.microsoft.com/office/drawing/2014/main" xmlns="" id="{AD67B177-D78A-B8E4-7710-93F50B25F762}"/>
              </a:ext>
            </a:extLst>
          </p:cNvPr>
          <p:cNvGrpSpPr/>
          <p:nvPr/>
        </p:nvGrpSpPr>
        <p:grpSpPr>
          <a:xfrm>
            <a:off x="8379049" y="1670594"/>
            <a:ext cx="2412821" cy="1774829"/>
            <a:chOff x="683309" y="1792028"/>
            <a:chExt cx="2773922" cy="1808081"/>
          </a:xfrm>
        </p:grpSpPr>
        <p:pic>
          <p:nvPicPr>
            <p:cNvPr id="33" name="Picture 32">
              <a:extLst>
                <a:ext uri="{FF2B5EF4-FFF2-40B4-BE49-F238E27FC236}">
                  <a16:creationId xmlns:a16="http://schemas.microsoft.com/office/drawing/2014/main" xmlns="" id="{53297018-638A-3255-BA43-5F68E0DB7D37}"/>
                </a:ext>
              </a:extLst>
            </p:cNvPr>
            <p:cNvPicPr>
              <a:picLocks/>
            </p:cNvPicPr>
            <p:nvPr/>
          </p:nvPicPr>
          <p:blipFill rotWithShape="1">
            <a:blip r:embed="rId13">
              <a:extLst>
                <a:ext uri="{BEBA8EAE-BF5A-486C-A8C5-ECC9F3942E4B}">
                  <a14:imgProps xmlns:a14="http://schemas.microsoft.com/office/drawing/2010/main">
                    <a14:imgLayer r:embed="rId14">
                      <a14:imgEffect>
                        <a14:sharpenSoften amount="25000"/>
                      </a14:imgEffect>
                      <a14:imgEffect>
                        <a14:brightnessContrast bright="20000" contrast="20000"/>
                      </a14:imgEffect>
                    </a14:imgLayer>
                  </a14:imgProps>
                </a:ext>
              </a:extLst>
            </a:blip>
            <a:srcRect l="20045" t="60267" r="53224" b="17218"/>
            <a:stretch/>
          </p:blipFill>
          <p:spPr>
            <a:xfrm>
              <a:off x="1268726" y="2802650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xmlns="" id="{CD082E25-3242-38D3-958D-4CDB022549EE}"/>
                </a:ext>
              </a:extLst>
            </p:cNvPr>
            <p:cNvSpPr txBox="1"/>
            <p:nvPr/>
          </p:nvSpPr>
          <p:spPr>
            <a:xfrm>
              <a:off x="768268" y="2865375"/>
              <a:ext cx="575356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Atg7</a:t>
              </a: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xmlns="" id="{D14A56F2-AF11-E096-BAD8-DC83CBB63B30}"/>
                </a:ext>
              </a:extLst>
            </p:cNvPr>
            <p:cNvSpPr txBox="1"/>
            <p:nvPr/>
          </p:nvSpPr>
          <p:spPr>
            <a:xfrm>
              <a:off x="742620" y="3301843"/>
              <a:ext cx="604843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Actin</a:t>
              </a:r>
            </a:p>
          </p:txBody>
        </p:sp>
        <p:sp>
          <p:nvSpPr>
            <p:cNvPr id="36" name="TextBox 35">
              <a:extLst>
                <a:ext uri="{FF2B5EF4-FFF2-40B4-BE49-F238E27FC236}">
                  <a16:creationId xmlns:a16="http://schemas.microsoft.com/office/drawing/2014/main" xmlns="" id="{236A6F02-9016-B1AC-A1AF-37E223789D0F}"/>
                </a:ext>
              </a:extLst>
            </p:cNvPr>
            <p:cNvSpPr txBox="1"/>
            <p:nvPr/>
          </p:nvSpPr>
          <p:spPr>
            <a:xfrm>
              <a:off x="683309" y="2392218"/>
              <a:ext cx="673030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Atg9b</a:t>
              </a:r>
            </a:p>
          </p:txBody>
        </p:sp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xmlns="" id="{3B31AFD7-96F3-C761-926E-DBDB8776AA4D}"/>
                </a:ext>
              </a:extLst>
            </p:cNvPr>
            <p:cNvSpPr txBox="1"/>
            <p:nvPr/>
          </p:nvSpPr>
          <p:spPr>
            <a:xfrm rot="19652765">
              <a:off x="1275398" y="2098568"/>
              <a:ext cx="488739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WT</a:t>
              </a:r>
            </a:p>
          </p:txBody>
        </p:sp>
        <p:sp>
          <p:nvSpPr>
            <p:cNvPr id="38" name="TextBox 37">
              <a:extLst>
                <a:ext uri="{FF2B5EF4-FFF2-40B4-BE49-F238E27FC236}">
                  <a16:creationId xmlns:a16="http://schemas.microsoft.com/office/drawing/2014/main" xmlns="" id="{FDFFEB17-3368-8117-5741-04C6DA22FA9F}"/>
                </a:ext>
              </a:extLst>
            </p:cNvPr>
            <p:cNvSpPr txBox="1"/>
            <p:nvPr/>
          </p:nvSpPr>
          <p:spPr>
            <a:xfrm rot="19652765">
              <a:off x="1664574" y="1820545"/>
              <a:ext cx="1048709" cy="47031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mLST8 KI </a:t>
              </a:r>
            </a:p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+ PBS</a:t>
              </a:r>
            </a:p>
          </p:txBody>
        </p:sp>
        <p:sp>
          <p:nvSpPr>
            <p:cNvPr id="39" name="TextBox 38">
              <a:extLst>
                <a:ext uri="{FF2B5EF4-FFF2-40B4-BE49-F238E27FC236}">
                  <a16:creationId xmlns:a16="http://schemas.microsoft.com/office/drawing/2014/main" xmlns="" id="{E66EE3FA-4F6D-16E8-FFA2-286940690B10}"/>
                </a:ext>
              </a:extLst>
            </p:cNvPr>
            <p:cNvSpPr txBox="1"/>
            <p:nvPr/>
          </p:nvSpPr>
          <p:spPr>
            <a:xfrm>
              <a:off x="2649103" y="3317920"/>
              <a:ext cx="770704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US" sz="1200" dirty="0">
                  <a:solidFill>
                    <a:srgbClr val="000000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42</a:t>
              </a: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40" name="TextBox 39">
              <a:extLst>
                <a:ext uri="{FF2B5EF4-FFF2-40B4-BE49-F238E27FC236}">
                  <a16:creationId xmlns:a16="http://schemas.microsoft.com/office/drawing/2014/main" xmlns="" id="{5CB2FF39-0884-2C1B-DDEA-960BE8E1420E}"/>
                </a:ext>
              </a:extLst>
            </p:cNvPr>
            <p:cNvSpPr txBox="1"/>
            <p:nvPr/>
          </p:nvSpPr>
          <p:spPr>
            <a:xfrm>
              <a:off x="2649103" y="2863121"/>
              <a:ext cx="770704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en-US" sz="1200" dirty="0">
                  <a:solidFill>
                    <a:srgbClr val="000000"/>
                  </a:solidFill>
                  <a:latin typeface="Arial" panose="020B0604020202020204" pitchFamily="34" charset="0"/>
                  <a:cs typeface="Arial" panose="020B0604020202020204" pitchFamily="34" charset="0"/>
                </a:rPr>
                <a:t>78</a:t>
              </a: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41" name="TextBox 40">
              <a:extLst>
                <a:ext uri="{FF2B5EF4-FFF2-40B4-BE49-F238E27FC236}">
                  <a16:creationId xmlns:a16="http://schemas.microsoft.com/office/drawing/2014/main" xmlns="" id="{A3A29587-E6C7-B57A-C26D-8220F2C2D3CD}"/>
                </a:ext>
              </a:extLst>
            </p:cNvPr>
            <p:cNvSpPr txBox="1"/>
            <p:nvPr/>
          </p:nvSpPr>
          <p:spPr>
            <a:xfrm>
              <a:off x="2649103" y="2379269"/>
              <a:ext cx="770704" cy="282189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200" b="0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98 </a:t>
              </a:r>
              <a:r>
                <a:rPr kumimoji="0" lang="en-US" sz="1200" b="0" i="0" u="none" strike="noStrike" kern="1200" cap="none" spc="0" normalizeH="0" baseline="0" noProof="0" dirty="0" err="1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Arial" panose="020B0604020202020204" pitchFamily="34" charset="0"/>
                  <a:ea typeface="+mn-ea"/>
                  <a:cs typeface="Arial" panose="020B0604020202020204" pitchFamily="34" charset="0"/>
                </a:rPr>
                <a:t>kDa</a:t>
              </a:r>
              <a:endParaRPr kumimoji="0" lang="en-US" sz="12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endParaRPr>
            </a:p>
          </p:txBody>
        </p:sp>
        <p:sp>
          <p:nvSpPr>
            <p:cNvPr id="42" name="TextBox 41">
              <a:extLst>
                <a:ext uri="{FF2B5EF4-FFF2-40B4-BE49-F238E27FC236}">
                  <a16:creationId xmlns:a16="http://schemas.microsoft.com/office/drawing/2014/main" xmlns="" id="{E3026C6C-241B-A43E-BA30-E44522F75DB6}"/>
                </a:ext>
              </a:extLst>
            </p:cNvPr>
            <p:cNvSpPr txBox="1"/>
            <p:nvPr/>
          </p:nvSpPr>
          <p:spPr>
            <a:xfrm rot="19652765">
              <a:off x="2180281" y="1792028"/>
              <a:ext cx="1276950" cy="47031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mLST8 KI + </a:t>
              </a:r>
            </a:p>
            <a:p>
              <a:r>
                <a:rPr lang="en-US" sz="1200" dirty="0">
                  <a:latin typeface="Arial" panose="020B0604020202020204" pitchFamily="34" charset="0"/>
                  <a:cs typeface="Arial" panose="020B0604020202020204" pitchFamily="34" charset="0"/>
                </a:rPr>
                <a:t>AAV2-Cryba1</a:t>
              </a:r>
            </a:p>
          </p:txBody>
        </p:sp>
        <p:pic>
          <p:nvPicPr>
            <p:cNvPr id="43" name="Picture 42">
              <a:extLst>
                <a:ext uri="{FF2B5EF4-FFF2-40B4-BE49-F238E27FC236}">
                  <a16:creationId xmlns:a16="http://schemas.microsoft.com/office/drawing/2014/main" xmlns="" id="{F503E544-5525-4A49-E12C-D3E556BCB7DB}"/>
                </a:ext>
              </a:extLst>
            </p:cNvPr>
            <p:cNvPicPr>
              <a:picLocks/>
            </p:cNvPicPr>
            <p:nvPr/>
          </p:nvPicPr>
          <p:blipFill rotWithShape="1">
            <a:blip r:embed="rId15">
              <a:extLst>
                <a:ext uri="{BEBA8EAE-BF5A-486C-A8C5-ECC9F3942E4B}">
                  <a14:imgProps xmlns:a14="http://schemas.microsoft.com/office/drawing/2010/main">
                    <a14:imgLayer r:embed="rId16">
                      <a14:imgEffect>
                        <a14:sharpenSoften amount="58000"/>
                      </a14:imgEffect>
                      <a14:imgEffect>
                        <a14:brightnessContrast bright="-2000" contrast="22000"/>
                      </a14:imgEffect>
                    </a14:imgLayer>
                  </a14:imgProps>
                </a:ext>
              </a:extLst>
            </a:blip>
            <a:srcRect l="24739" t="27514" r="53853" b="62298"/>
            <a:stretch/>
          </p:blipFill>
          <p:spPr>
            <a:xfrm flipH="1">
              <a:off x="1266390" y="2389233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pic>
          <p:nvPicPr>
            <p:cNvPr id="44" name="Picture 43">
              <a:extLst>
                <a:ext uri="{FF2B5EF4-FFF2-40B4-BE49-F238E27FC236}">
                  <a16:creationId xmlns:a16="http://schemas.microsoft.com/office/drawing/2014/main" xmlns="" id="{8FF04880-8F11-C21A-8BEC-4B1395ED0AA0}"/>
                </a:ext>
              </a:extLst>
            </p:cNvPr>
            <p:cNvPicPr>
              <a:picLocks/>
            </p:cNvPicPr>
            <p:nvPr/>
          </p:nvPicPr>
          <p:blipFill rotWithShape="1">
            <a:blip r:embed="rId17">
              <a:extLst>
                <a:ext uri="{BEBA8EAE-BF5A-486C-A8C5-ECC9F3942E4B}">
                  <a14:imgProps xmlns:a14="http://schemas.microsoft.com/office/drawing/2010/main">
                    <a14:imgLayer r:embed="rId18">
                      <a14:imgEffect>
                        <a14:sharpenSoften amount="-25000"/>
                      </a14:imgEffect>
                      <a14:imgEffect>
                        <a14:brightnessContrast contrast="40000"/>
                      </a14:imgEffect>
                    </a14:imgLayer>
                  </a14:imgProps>
                </a:ext>
              </a:extLst>
            </a:blip>
            <a:srcRect l="25232" t="63437" r="51462" b="23345"/>
            <a:stretch/>
          </p:blipFill>
          <p:spPr>
            <a:xfrm flipH="1">
              <a:off x="1271581" y="3208539"/>
              <a:ext cx="1371600" cy="365760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</p:grpSp>
      <p:grpSp>
        <p:nvGrpSpPr>
          <p:cNvPr id="55" name="Group 54">
            <a:extLst>
              <a:ext uri="{FF2B5EF4-FFF2-40B4-BE49-F238E27FC236}">
                <a16:creationId xmlns:a16="http://schemas.microsoft.com/office/drawing/2014/main" xmlns="" id="{69CBC77F-A8E1-35A7-8776-B9068797DF07}"/>
              </a:ext>
            </a:extLst>
          </p:cNvPr>
          <p:cNvGrpSpPr/>
          <p:nvPr/>
        </p:nvGrpSpPr>
        <p:grpSpPr>
          <a:xfrm>
            <a:off x="8104791" y="3506386"/>
            <a:ext cx="3948968" cy="3254061"/>
            <a:chOff x="8504081" y="233500"/>
            <a:chExt cx="3520228" cy="2727662"/>
          </a:xfrm>
        </p:grpSpPr>
        <p:pic>
          <p:nvPicPr>
            <p:cNvPr id="56" name="Picture 55">
              <a:extLst>
                <a:ext uri="{FF2B5EF4-FFF2-40B4-BE49-F238E27FC236}">
                  <a16:creationId xmlns:a16="http://schemas.microsoft.com/office/drawing/2014/main" xmlns="" id="{485B1C05-A0B8-E5E4-B400-E67E7B5FE915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8504081" y="233500"/>
              <a:ext cx="3520228" cy="2727662"/>
            </a:xfrm>
            <a:prstGeom prst="rect">
              <a:avLst/>
            </a:prstGeom>
          </p:spPr>
        </p:pic>
        <p:sp>
          <p:nvSpPr>
            <p:cNvPr id="57" name="TextBox 56">
              <a:extLst>
                <a:ext uri="{FF2B5EF4-FFF2-40B4-BE49-F238E27FC236}">
                  <a16:creationId xmlns:a16="http://schemas.microsoft.com/office/drawing/2014/main" xmlns="" id="{2320616C-F17A-11F6-E664-7EF566BAFB8C}"/>
                </a:ext>
              </a:extLst>
            </p:cNvPr>
            <p:cNvSpPr txBox="1">
              <a:spLocks/>
            </p:cNvSpPr>
            <p:nvPr/>
          </p:nvSpPr>
          <p:spPr>
            <a:xfrm>
              <a:off x="9117980" y="910249"/>
              <a:ext cx="370387" cy="3095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**</a:t>
              </a:r>
            </a:p>
          </p:txBody>
        </p:sp>
        <p:cxnSp>
          <p:nvCxnSpPr>
            <p:cNvPr id="58" name="Straight Connector 57">
              <a:extLst>
                <a:ext uri="{FF2B5EF4-FFF2-40B4-BE49-F238E27FC236}">
                  <a16:creationId xmlns:a16="http://schemas.microsoft.com/office/drawing/2014/main" xmlns="" id="{F96E92B5-6AE5-8CD8-EE84-3E245BA8A875}"/>
                </a:ext>
              </a:extLst>
            </p:cNvPr>
            <p:cNvCxnSpPr>
              <a:cxnSpLocks/>
            </p:cNvCxnSpPr>
            <p:nvPr/>
          </p:nvCxnSpPr>
          <p:spPr>
            <a:xfrm>
              <a:off x="9167475" y="1148226"/>
              <a:ext cx="304760" cy="0"/>
            </a:xfrm>
            <a:prstGeom prst="line">
              <a:avLst/>
            </a:prstGeom>
            <a:ln w="1905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sp>
          <p:nvSpPr>
            <p:cNvPr id="59" name="TextBox 58">
              <a:extLst>
                <a:ext uri="{FF2B5EF4-FFF2-40B4-BE49-F238E27FC236}">
                  <a16:creationId xmlns:a16="http://schemas.microsoft.com/office/drawing/2014/main" xmlns="" id="{458DA679-E15F-A5F5-BCE7-C9B75BDAD0FC}"/>
                </a:ext>
              </a:extLst>
            </p:cNvPr>
            <p:cNvSpPr txBox="1">
              <a:spLocks/>
            </p:cNvSpPr>
            <p:nvPr/>
          </p:nvSpPr>
          <p:spPr>
            <a:xfrm>
              <a:off x="9400888" y="1117169"/>
              <a:ext cx="267502" cy="3095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*</a:t>
              </a:r>
            </a:p>
          </p:txBody>
        </p:sp>
        <p:sp>
          <p:nvSpPr>
            <p:cNvPr id="60" name="TextBox 59">
              <a:extLst>
                <a:ext uri="{FF2B5EF4-FFF2-40B4-BE49-F238E27FC236}">
                  <a16:creationId xmlns:a16="http://schemas.microsoft.com/office/drawing/2014/main" xmlns="" id="{CAA1317E-8343-D3A0-C276-692F32827973}"/>
                </a:ext>
              </a:extLst>
            </p:cNvPr>
            <p:cNvSpPr txBox="1">
              <a:spLocks/>
            </p:cNvSpPr>
            <p:nvPr/>
          </p:nvSpPr>
          <p:spPr>
            <a:xfrm>
              <a:off x="10036459" y="903216"/>
              <a:ext cx="370387" cy="3095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**</a:t>
              </a:r>
            </a:p>
          </p:txBody>
        </p:sp>
        <p:sp>
          <p:nvSpPr>
            <p:cNvPr id="61" name="TextBox 60">
              <a:extLst>
                <a:ext uri="{FF2B5EF4-FFF2-40B4-BE49-F238E27FC236}">
                  <a16:creationId xmlns:a16="http://schemas.microsoft.com/office/drawing/2014/main" xmlns="" id="{F898A037-B17B-8702-A112-0A94C5F8D8FB}"/>
                </a:ext>
              </a:extLst>
            </p:cNvPr>
            <p:cNvSpPr txBox="1">
              <a:spLocks/>
            </p:cNvSpPr>
            <p:nvPr/>
          </p:nvSpPr>
          <p:spPr>
            <a:xfrm>
              <a:off x="10350656" y="1058640"/>
              <a:ext cx="370387" cy="3095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**</a:t>
              </a:r>
            </a:p>
          </p:txBody>
        </p:sp>
        <p:cxnSp>
          <p:nvCxnSpPr>
            <p:cNvPr id="62" name="Straight Connector 61">
              <a:extLst>
                <a:ext uri="{FF2B5EF4-FFF2-40B4-BE49-F238E27FC236}">
                  <a16:creationId xmlns:a16="http://schemas.microsoft.com/office/drawing/2014/main" xmlns="" id="{110D44D7-BF59-AB6D-2A0D-91678A67BBBC}"/>
                </a:ext>
              </a:extLst>
            </p:cNvPr>
            <p:cNvCxnSpPr>
              <a:cxnSpLocks/>
            </p:cNvCxnSpPr>
            <p:nvPr/>
          </p:nvCxnSpPr>
          <p:spPr>
            <a:xfrm>
              <a:off x="9390675" y="1334647"/>
              <a:ext cx="304760" cy="0"/>
            </a:xfrm>
            <a:prstGeom prst="line">
              <a:avLst/>
            </a:prstGeom>
            <a:ln w="1905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63" name="Straight Connector 62">
              <a:extLst>
                <a:ext uri="{FF2B5EF4-FFF2-40B4-BE49-F238E27FC236}">
                  <a16:creationId xmlns:a16="http://schemas.microsoft.com/office/drawing/2014/main" xmlns="" id="{E165F48D-46B2-7150-7B26-6F4FB820A8B7}"/>
                </a:ext>
              </a:extLst>
            </p:cNvPr>
            <p:cNvCxnSpPr>
              <a:cxnSpLocks/>
            </p:cNvCxnSpPr>
            <p:nvPr/>
          </p:nvCxnSpPr>
          <p:spPr>
            <a:xfrm>
              <a:off x="10087098" y="1155191"/>
              <a:ext cx="304760" cy="0"/>
            </a:xfrm>
            <a:prstGeom prst="line">
              <a:avLst/>
            </a:prstGeom>
            <a:ln w="1905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64" name="Straight Connector 63">
              <a:extLst>
                <a:ext uri="{FF2B5EF4-FFF2-40B4-BE49-F238E27FC236}">
                  <a16:creationId xmlns:a16="http://schemas.microsoft.com/office/drawing/2014/main" xmlns="" id="{EE5036B5-A02E-E32C-A49D-63045791B6D5}"/>
                </a:ext>
              </a:extLst>
            </p:cNvPr>
            <p:cNvCxnSpPr>
              <a:cxnSpLocks/>
            </p:cNvCxnSpPr>
            <p:nvPr/>
          </p:nvCxnSpPr>
          <p:spPr>
            <a:xfrm>
              <a:off x="10388148" y="1279221"/>
              <a:ext cx="304760" cy="0"/>
            </a:xfrm>
            <a:prstGeom prst="line">
              <a:avLst/>
            </a:prstGeom>
            <a:ln w="1905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45" name="TextBox 44">
            <a:extLst>
              <a:ext uri="{FF2B5EF4-FFF2-40B4-BE49-F238E27FC236}">
                <a16:creationId xmlns:a16="http://schemas.microsoft.com/office/drawing/2014/main" xmlns="" id="{55D53047-8B61-29C9-75DA-446377CD4BB0}"/>
              </a:ext>
            </a:extLst>
          </p:cNvPr>
          <p:cNvSpPr txBox="1"/>
          <p:nvPr/>
        </p:nvSpPr>
        <p:spPr>
          <a:xfrm>
            <a:off x="10626641" y="6560108"/>
            <a:ext cx="16397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*P&lt;0.05, **P&lt;0.01</a:t>
            </a:r>
          </a:p>
        </p:txBody>
      </p:sp>
    </p:spTree>
    <p:extLst>
      <p:ext uri="{BB962C8B-B14F-4D97-AF65-F5344CB8AC3E}">
        <p14:creationId xmlns:p14="http://schemas.microsoft.com/office/powerpoint/2010/main" val="401488772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xmlns="" id="{8FB7F682-9F47-DE95-80CB-9307B662A752}"/>
              </a:ext>
            </a:extLst>
          </p:cNvPr>
          <p:cNvSpPr/>
          <p:nvPr/>
        </p:nvSpPr>
        <p:spPr>
          <a:xfrm>
            <a:off x="142784" y="-60960"/>
            <a:ext cx="11985097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000" b="1" dirty="0">
                <a:latin typeface="Symbol" pitchFamily="2" charset="2"/>
                <a:cs typeface="Arial" panose="020B0604020202020204" pitchFamily="34" charset="0"/>
              </a:rPr>
              <a:t>b</a:t>
            </a:r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A3/A1-crystallin can rescue retinal structural and functional changes in aged </a:t>
            </a:r>
            <a:r>
              <a:rPr lang="en-US" sz="2000" b="1" i="1" dirty="0">
                <a:latin typeface="Arial" panose="020B0604020202020204" pitchFamily="34" charset="0"/>
                <a:cs typeface="Arial" panose="020B0604020202020204" pitchFamily="34" charset="0"/>
              </a:rPr>
              <a:t>mLST8</a:t>
            </a:r>
            <a:r>
              <a:rPr lang="en-US" sz="2000" b="1" dirty="0">
                <a:latin typeface="Arial" panose="020B0604020202020204" pitchFamily="34" charset="0"/>
                <a:cs typeface="Arial" panose="020B0604020202020204" pitchFamily="34" charset="0"/>
              </a:rPr>
              <a:t> KI mice</a:t>
            </a:r>
          </a:p>
        </p:txBody>
      </p:sp>
      <p:graphicFrame>
        <p:nvGraphicFramePr>
          <p:cNvPr id="20" name="Chart 19">
            <a:extLst>
              <a:ext uri="{FF2B5EF4-FFF2-40B4-BE49-F238E27FC236}">
                <a16:creationId xmlns:a16="http://schemas.microsoft.com/office/drawing/2014/main" xmlns="" id="{DF32C1DA-AAC4-2987-4039-63C32C971F48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042141374"/>
              </p:ext>
            </p:extLst>
          </p:nvPr>
        </p:nvGraphicFramePr>
        <p:xfrm>
          <a:off x="6688498" y="4219903"/>
          <a:ext cx="3938143" cy="274183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1" name="TextBox 20">
            <a:extLst>
              <a:ext uri="{FF2B5EF4-FFF2-40B4-BE49-F238E27FC236}">
                <a16:creationId xmlns:a16="http://schemas.microsoft.com/office/drawing/2014/main" xmlns="" id="{C9953B16-78ED-21FA-4091-A4A6510A7A86}"/>
              </a:ext>
            </a:extLst>
          </p:cNvPr>
          <p:cNvSpPr txBox="1"/>
          <p:nvPr/>
        </p:nvSpPr>
        <p:spPr>
          <a:xfrm rot="16200000">
            <a:off x="5570596" y="5426173"/>
            <a:ext cx="2087431" cy="27692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IS/OS+RPE thickness (</a:t>
            </a:r>
            <a:r>
              <a:rPr lang="en-US" sz="1200" dirty="0">
                <a:latin typeface="Symbol" pitchFamily="2" charset="2"/>
                <a:cs typeface="Arial" panose="020B0604020202020204" pitchFamily="34" charset="0"/>
              </a:rPr>
              <a:t>m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m)</a:t>
            </a:r>
          </a:p>
        </p:txBody>
      </p:sp>
      <p:sp>
        <p:nvSpPr>
          <p:cNvPr id="22" name="Right Bracket 21">
            <a:extLst>
              <a:ext uri="{FF2B5EF4-FFF2-40B4-BE49-F238E27FC236}">
                <a16:creationId xmlns:a16="http://schemas.microsoft.com/office/drawing/2014/main" xmlns="" id="{88B66CC0-C0C9-EB6D-026A-B660D6A6A3E0}"/>
              </a:ext>
            </a:extLst>
          </p:cNvPr>
          <p:cNvSpPr/>
          <p:nvPr/>
        </p:nvSpPr>
        <p:spPr>
          <a:xfrm>
            <a:off x="10441325" y="4733740"/>
            <a:ext cx="151106" cy="840259"/>
          </a:xfrm>
          <a:prstGeom prst="rightBracket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xmlns="" id="{0C5F1C61-4453-6A7B-DC56-24B4D35D0509}"/>
              </a:ext>
            </a:extLst>
          </p:cNvPr>
          <p:cNvSpPr txBox="1"/>
          <p:nvPr/>
        </p:nvSpPr>
        <p:spPr>
          <a:xfrm>
            <a:off x="10523636" y="4972431"/>
            <a:ext cx="50352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**</a:t>
            </a:r>
          </a:p>
        </p:txBody>
      </p:sp>
      <p:pic>
        <p:nvPicPr>
          <p:cNvPr id="41" name="Picture 40">
            <a:extLst>
              <a:ext uri="{FF2B5EF4-FFF2-40B4-BE49-F238E27FC236}">
                <a16:creationId xmlns:a16="http://schemas.microsoft.com/office/drawing/2014/main" xmlns="" id="{4BFDB6E9-DD83-3922-10F2-825C437837B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57077" y="383648"/>
            <a:ext cx="7731749" cy="2650810"/>
          </a:xfrm>
          <a:prstGeom prst="rect">
            <a:avLst/>
          </a:prstGeom>
        </p:spPr>
      </p:pic>
      <p:sp>
        <p:nvSpPr>
          <p:cNvPr id="44" name="Right Bracket 43">
            <a:extLst>
              <a:ext uri="{FF2B5EF4-FFF2-40B4-BE49-F238E27FC236}">
                <a16:creationId xmlns:a16="http://schemas.microsoft.com/office/drawing/2014/main" xmlns="" id="{BFC40B4D-AB37-9594-97CC-B88B9D35BA02}"/>
              </a:ext>
            </a:extLst>
          </p:cNvPr>
          <p:cNvSpPr/>
          <p:nvPr/>
        </p:nvSpPr>
        <p:spPr>
          <a:xfrm>
            <a:off x="10205402" y="5113590"/>
            <a:ext cx="119018" cy="451046"/>
          </a:xfrm>
          <a:prstGeom prst="rightBracket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xmlns="" id="{1258C7EC-9B72-2DD0-EDC1-EB4BC472C35C}"/>
              </a:ext>
            </a:extLst>
          </p:cNvPr>
          <p:cNvSpPr txBox="1"/>
          <p:nvPr/>
        </p:nvSpPr>
        <p:spPr>
          <a:xfrm>
            <a:off x="10264504" y="5179625"/>
            <a:ext cx="25855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*</a:t>
            </a:r>
          </a:p>
        </p:txBody>
      </p:sp>
      <p:pic>
        <p:nvPicPr>
          <p:cNvPr id="46" name="Picture 45">
            <a:extLst>
              <a:ext uri="{FF2B5EF4-FFF2-40B4-BE49-F238E27FC236}">
                <a16:creationId xmlns:a16="http://schemas.microsoft.com/office/drawing/2014/main" xmlns="" id="{0900205A-C53A-1B3E-5C37-450C7D50461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83843" y="3021394"/>
            <a:ext cx="3014938" cy="1189207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47" name="Rectangle 46">
            <a:extLst>
              <a:ext uri="{FF2B5EF4-FFF2-40B4-BE49-F238E27FC236}">
                <a16:creationId xmlns:a16="http://schemas.microsoft.com/office/drawing/2014/main" xmlns="" id="{62B40AC9-286A-3079-C663-228080D32DE8}"/>
              </a:ext>
            </a:extLst>
          </p:cNvPr>
          <p:cNvSpPr/>
          <p:nvPr/>
        </p:nvSpPr>
        <p:spPr>
          <a:xfrm>
            <a:off x="7434225" y="2119855"/>
            <a:ext cx="2101950" cy="794919"/>
          </a:xfrm>
          <a:prstGeom prst="rect">
            <a:avLst/>
          </a:prstGeom>
          <a:noFill/>
          <a:ln w="19050"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9" name="Straight Connector 48">
            <a:extLst>
              <a:ext uri="{FF2B5EF4-FFF2-40B4-BE49-F238E27FC236}">
                <a16:creationId xmlns:a16="http://schemas.microsoft.com/office/drawing/2014/main" xmlns="" id="{80D87BE0-8C47-B52F-2111-D3FB466A6CD4}"/>
              </a:ext>
            </a:extLst>
          </p:cNvPr>
          <p:cNvCxnSpPr/>
          <p:nvPr/>
        </p:nvCxnSpPr>
        <p:spPr>
          <a:xfrm>
            <a:off x="7067272" y="4053190"/>
            <a:ext cx="733905" cy="0"/>
          </a:xfrm>
          <a:prstGeom prst="line">
            <a:avLst/>
          </a:prstGeom>
          <a:ln w="38100">
            <a:solidFill>
              <a:srgbClr val="00B0F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" name="Picture 5">
            <a:extLst>
              <a:ext uri="{FF2B5EF4-FFF2-40B4-BE49-F238E27FC236}">
                <a16:creationId xmlns:a16="http://schemas.microsoft.com/office/drawing/2014/main" xmlns="" id="{7548C3EB-82CE-A29B-4D3A-C080229695D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405" y="373856"/>
            <a:ext cx="2425068" cy="40259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xmlns="" id="{40CFB5D3-90D6-2774-D102-80ED2715737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283548" y="417893"/>
            <a:ext cx="2425068" cy="4064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xmlns="" id="{03DDEC46-118D-83B5-7303-3D2D1CE10CEA}"/>
              </a:ext>
            </a:extLst>
          </p:cNvPr>
          <p:cNvSpPr txBox="1"/>
          <p:nvPr/>
        </p:nvSpPr>
        <p:spPr>
          <a:xfrm>
            <a:off x="8405" y="5291246"/>
            <a:ext cx="6489121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Cryba1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 overexpression in the RPE rescues:</a:t>
            </a:r>
          </a:p>
          <a:p>
            <a:pPr marL="742950" lvl="1" indent="-285750">
              <a:buFont typeface="Courier New" panose="02070309020205020404" pitchFamily="49" charset="0"/>
              <a:buChar char="o"/>
            </a:pP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a- and b-wave in aged </a:t>
            </a:r>
            <a:r>
              <a:rPr lang="en-US" sz="1600" i="1" dirty="0">
                <a:latin typeface="Arial" panose="020B0604020202020204" pitchFamily="34" charset="0"/>
                <a:cs typeface="Arial" panose="020B0604020202020204" pitchFamily="34" charset="0"/>
              </a:rPr>
              <a:t>mLST8</a:t>
            </a: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 KI mice</a:t>
            </a:r>
          </a:p>
          <a:p>
            <a:pPr marL="742950" lvl="1" indent="-285750">
              <a:buFont typeface="Courier New" panose="02070309020205020404" pitchFamily="49" charset="0"/>
              <a:buChar char="o"/>
            </a:pPr>
            <a:r>
              <a:rPr lang="en-US" sz="1600" dirty="0">
                <a:latin typeface="Arial" panose="020B0604020202020204" pitchFamily="34" charset="0"/>
                <a:cs typeface="Arial" panose="020B0604020202020204" pitchFamily="34" charset="0"/>
              </a:rPr>
              <a:t>Early RPE changes (arrows: patchy RPE with intermittent cell loss)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xmlns="" id="{695F7C92-A62C-6E37-B278-7C558755CCB9}"/>
              </a:ext>
            </a:extLst>
          </p:cNvPr>
          <p:cNvSpPr txBox="1"/>
          <p:nvPr/>
        </p:nvSpPr>
        <p:spPr>
          <a:xfrm>
            <a:off x="10626641" y="6560108"/>
            <a:ext cx="1639766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*P&lt;0.05, **P&lt;0.01</a:t>
            </a:r>
          </a:p>
        </p:txBody>
      </p:sp>
    </p:spTree>
    <p:extLst>
      <p:ext uri="{BB962C8B-B14F-4D97-AF65-F5344CB8AC3E}">
        <p14:creationId xmlns:p14="http://schemas.microsoft.com/office/powerpoint/2010/main" val="199766414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493</Words>
  <Application>Microsoft Office PowerPoint</Application>
  <PresentationFormat>Custom</PresentationFormat>
  <Paragraphs>129</Paragraphs>
  <Slides>8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Blank</dc:creator>
  <cp:lastModifiedBy>Blank</cp:lastModifiedBy>
  <cp:revision>1</cp:revision>
  <dcterms:created xsi:type="dcterms:W3CDTF">2024-11-18T22:16:19Z</dcterms:created>
  <dcterms:modified xsi:type="dcterms:W3CDTF">2024-11-18T22:21:45Z</dcterms:modified>
</cp:coreProperties>
</file>